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62" r:id="rId6"/>
    <p:sldId id="267" r:id="rId7"/>
    <p:sldId id="264" r:id="rId8"/>
    <p:sldId id="265"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BF8EFB-B62B-42F7-8DB0-F253017C73C5}">
          <p14:sldIdLst>
            <p14:sldId id="256"/>
            <p14:sldId id="262"/>
            <p14:sldId id="267"/>
            <p14:sldId id="264"/>
            <p14:sldId id="265"/>
            <p14:sldId id="261"/>
          </p14:sldIdLst>
        </p14:section>
      </p14:sectionLst>
    </p:ext>
    <p:ext uri="{EFAFB233-063F-42B5-8137-9DF3F51BA10A}">
      <p15:sldGuideLst xmlns:p15="http://schemas.microsoft.com/office/powerpoint/2012/main">
        <p15:guide id="1" orient="horz" pos="3816" userDrawn="1">
          <p15:clr>
            <a:srgbClr val="A4A3A4"/>
          </p15:clr>
        </p15:guide>
        <p15:guide id="2" orient="horz" pos="3566" userDrawn="1">
          <p15:clr>
            <a:srgbClr val="A4A3A4"/>
          </p15:clr>
        </p15:guide>
        <p15:guide id="3" pos="733" userDrawn="1">
          <p15:clr>
            <a:srgbClr val="A4A3A4"/>
          </p15:clr>
        </p15:guide>
        <p15:guide id="4" pos="1164" userDrawn="1">
          <p15:clr>
            <a:srgbClr val="A4A3A4"/>
          </p15:clr>
        </p15:guide>
        <p15:guide id="5" pos="7287" userDrawn="1">
          <p15:clr>
            <a:srgbClr val="A4A3A4"/>
          </p15:clr>
        </p15:guide>
        <p15:guide id="6" pos="7083" userDrawn="1">
          <p15:clr>
            <a:srgbClr val="A4A3A4"/>
          </p15:clr>
        </p15:guide>
        <p15:guide id="7" pos="3953" userDrawn="1">
          <p15:clr>
            <a:srgbClr val="A4A3A4"/>
          </p15:clr>
        </p15:guide>
        <p15:guide id="8"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274"/>
    <a:srgbClr val="E200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F0DB7A-2B71-4290-952D-6A68A36CFC3E}" v="3" dt="2026-01-15T04:09:49.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772" autoAdjust="0"/>
  </p:normalViewPr>
  <p:slideViewPr>
    <p:cSldViewPr snapToGrid="0">
      <p:cViewPr varScale="1">
        <p:scale>
          <a:sx n="136" d="100"/>
          <a:sy n="136" d="100"/>
        </p:scale>
        <p:origin x="3510" y="96"/>
      </p:cViewPr>
      <p:guideLst>
        <p:guide orient="horz" pos="3816"/>
        <p:guide orient="horz" pos="3566"/>
        <p:guide pos="733"/>
        <p:guide pos="1164"/>
        <p:guide pos="7287"/>
        <p:guide pos="7083"/>
        <p:guide pos="3953"/>
        <p:guide orient="horz" pos="34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EFF24A-70B5-422B-8867-1A687063F7ED}" type="datetimeFigureOut">
              <a:rPr lang="en-AU" smtClean="0"/>
              <a:t>15/01/2026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E9455-2EF4-444D-8468-6A4C4242839F}" type="slidenum">
              <a:rPr lang="en-AU" smtClean="0"/>
              <a:t>‹#›</a:t>
            </a:fld>
            <a:endParaRPr lang="en-AU"/>
          </a:p>
        </p:txBody>
      </p:sp>
    </p:spTree>
    <p:extLst>
      <p:ext uri="{BB962C8B-B14F-4D97-AF65-F5344CB8AC3E}">
        <p14:creationId xmlns:p14="http://schemas.microsoft.com/office/powerpoint/2010/main" val="71976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45AD7-84AC-B658-8E20-55E7F4720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8E2A7-9267-B854-A874-3F41971829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41D8E-46CB-B393-1ED3-C7C57C7483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173274"/>
                </a:solidFill>
                <a:latin typeface="Gilroy Medium" panose="00000600000000000000" pitchFamily="50" charset="0"/>
              </a:rPr>
              <a:t>The International Women’s Day Fun Run is our iconic fundraising event hosted by Mater Foundation on Sunday 8</a:t>
            </a:r>
            <a:r>
              <a:rPr lang="en-AU" sz="1200" baseline="30000" dirty="0">
                <a:solidFill>
                  <a:srgbClr val="173274"/>
                </a:solidFill>
                <a:latin typeface="Gilroy Medium" panose="00000600000000000000" pitchFamily="50" charset="0"/>
              </a:rPr>
              <a:t>th</a:t>
            </a:r>
            <a:r>
              <a:rPr lang="en-AU" sz="1200" dirty="0">
                <a:solidFill>
                  <a:srgbClr val="173274"/>
                </a:solidFill>
                <a:latin typeface="Gilroy Medium" panose="00000600000000000000" pitchFamily="50" charset="0"/>
              </a:rPr>
              <a:t> March 2026. Over 20,000 participants form the sea of pink, starting from Mater Private Hospital South Brisbane through to Kangaroo Point and the Brisbane CBD. By participating in the fun run, you’re raise vital funds and supporting women with breast cancer.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173274"/>
              </a:solidFill>
              <a:latin typeface="Gilroy Medium" panose="000006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173274"/>
              </a:solidFill>
              <a:latin typeface="Gilroy Medium" panose="00000600000000000000" pitchFamily="50" charset="0"/>
            </a:endParaRPr>
          </a:p>
        </p:txBody>
      </p:sp>
      <p:sp>
        <p:nvSpPr>
          <p:cNvPr id="4" name="Slide Number Placeholder 3">
            <a:extLst>
              <a:ext uri="{FF2B5EF4-FFF2-40B4-BE49-F238E27FC236}">
                <a16:creationId xmlns:a16="http://schemas.microsoft.com/office/drawing/2014/main" id="{4CF2010B-5826-2E08-6AFA-5291BA41BF15}"/>
              </a:ext>
            </a:extLst>
          </p:cNvPr>
          <p:cNvSpPr>
            <a:spLocks noGrp="1"/>
          </p:cNvSpPr>
          <p:nvPr>
            <p:ph type="sldNum" sz="quarter" idx="5"/>
          </p:nvPr>
        </p:nvSpPr>
        <p:spPr/>
        <p:txBody>
          <a:bodyPr/>
          <a:lstStyle/>
          <a:p>
            <a:fld id="{4FBE9455-2EF4-444D-8468-6A4C4242839F}" type="slidenum">
              <a:rPr lang="en-AU" smtClean="0"/>
              <a:t>2</a:t>
            </a:fld>
            <a:endParaRPr lang="en-AU"/>
          </a:p>
        </p:txBody>
      </p:sp>
    </p:spTree>
    <p:extLst>
      <p:ext uri="{BB962C8B-B14F-4D97-AF65-F5344CB8AC3E}">
        <p14:creationId xmlns:p14="http://schemas.microsoft.com/office/powerpoint/2010/main" val="1133196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BCF75-2262-1CE9-529C-6148CE15BB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2151B-D494-0510-2AC1-D20D3BBA97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07FFF-FF68-7FE1-70FC-2D15628FF947}"/>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Mater Chicks in Pink by Mater Foundation was created with one simple mission: to make sure no woman ever has to face breast cancer alone.</a:t>
            </a:r>
          </a:p>
          <a:p>
            <a:pPr fontAlgn="t"/>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Did you know?</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Every year, </a:t>
            </a:r>
            <a:r>
              <a:rPr lang="en-US" sz="1200" b="1" i="0" kern="1200" dirty="0">
                <a:solidFill>
                  <a:schemeClr val="tx1"/>
                </a:solidFill>
                <a:effectLst/>
                <a:latin typeface="+mn-lt"/>
                <a:ea typeface="+mn-ea"/>
                <a:cs typeface="+mn-cs"/>
              </a:rPr>
              <a:t>over 20,000 people in Australia are diagnosed with breast cancer.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It’s the second most commonly diagnosed cancer in the country.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And for women, the reality is stark, </a:t>
            </a:r>
            <a:r>
              <a:rPr lang="en-US" sz="1200" b="1" i="0" kern="1200" dirty="0">
                <a:solidFill>
                  <a:schemeClr val="tx1"/>
                </a:solidFill>
                <a:effectLst/>
                <a:latin typeface="+mn-lt"/>
                <a:ea typeface="+mn-ea"/>
                <a:cs typeface="+mn-cs"/>
              </a:rPr>
              <a:t>1 in 7 will be diagnosed with breast cancer in their lifetime.</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Here in Queensland, </a:t>
            </a:r>
            <a:r>
              <a:rPr lang="en-US" sz="1200" b="1" i="0" kern="1200" dirty="0">
                <a:solidFill>
                  <a:schemeClr val="tx1"/>
                </a:solidFill>
                <a:effectLst/>
                <a:latin typeface="+mn-lt"/>
                <a:ea typeface="+mn-ea"/>
                <a:cs typeface="+mn-cs"/>
              </a:rPr>
              <a:t>one in every four breast cancer patients is treated at a Mater hospital.</a:t>
            </a: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E63874E-F349-3AC3-AE11-D89C0B752899}"/>
              </a:ext>
            </a:extLst>
          </p:cNvPr>
          <p:cNvSpPr>
            <a:spLocks noGrp="1"/>
          </p:cNvSpPr>
          <p:nvPr>
            <p:ph type="sldNum" sz="quarter" idx="5"/>
          </p:nvPr>
        </p:nvSpPr>
        <p:spPr/>
        <p:txBody>
          <a:bodyPr/>
          <a:lstStyle/>
          <a:p>
            <a:fld id="{4FBE9455-2EF4-444D-8468-6A4C4242839F}" type="slidenum">
              <a:rPr lang="en-AU" smtClean="0"/>
              <a:t>3</a:t>
            </a:fld>
            <a:endParaRPr lang="en-AU"/>
          </a:p>
        </p:txBody>
      </p:sp>
    </p:spTree>
    <p:extLst>
      <p:ext uri="{BB962C8B-B14F-4D97-AF65-F5344CB8AC3E}">
        <p14:creationId xmlns:p14="http://schemas.microsoft.com/office/powerpoint/2010/main" val="1457382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Your support helps women focus on what truly matters, the moments with their loved ones, while easing the emotional and financial burden that comes with a breast cancer diagnosis.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Every dollar you fundraise brings us closer to better treatments, better care, and better outcomes for women facing breast cancer.</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You’re giving hope by: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Providing </a:t>
            </a:r>
            <a:r>
              <a:rPr lang="en-US" sz="1200" b="1" i="0" kern="1200" dirty="0">
                <a:solidFill>
                  <a:schemeClr val="tx1"/>
                </a:solidFill>
                <a:effectLst/>
                <a:latin typeface="+mn-lt"/>
                <a:ea typeface="+mn-ea"/>
                <a:cs typeface="+mn-cs"/>
              </a:rPr>
              <a:t>free, </a:t>
            </a:r>
            <a:r>
              <a:rPr lang="en-US" sz="1200" b="1" i="0" kern="1200" dirty="0" err="1">
                <a:solidFill>
                  <a:schemeClr val="tx1"/>
                </a:solidFill>
                <a:effectLst/>
                <a:latin typeface="+mn-lt"/>
                <a:ea typeface="+mn-ea"/>
                <a:cs typeface="+mn-cs"/>
              </a:rPr>
              <a:t>personalised</a:t>
            </a:r>
            <a:r>
              <a:rPr lang="en-US" sz="1200" b="1" i="0" kern="1200" dirty="0">
                <a:solidFill>
                  <a:schemeClr val="tx1"/>
                </a:solidFill>
                <a:effectLst/>
                <a:latin typeface="+mn-lt"/>
                <a:ea typeface="+mn-ea"/>
                <a:cs typeface="+mn-cs"/>
              </a:rPr>
              <a:t> support services</a:t>
            </a:r>
            <a:r>
              <a:rPr lang="en-US" sz="1200" b="0" i="0" kern="1200" dirty="0">
                <a:solidFill>
                  <a:schemeClr val="tx1"/>
                </a:solidFill>
                <a:effectLst/>
                <a:latin typeface="+mn-lt"/>
                <a:ea typeface="+mn-ea"/>
                <a:cs typeface="+mn-cs"/>
              </a:rPr>
              <a:t> that guide women through one of the toughest times in their lives.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You’re helping to supply </a:t>
            </a:r>
            <a:r>
              <a:rPr lang="en-US" sz="1200" b="1" i="0" kern="1200" dirty="0">
                <a:solidFill>
                  <a:schemeClr val="tx1"/>
                </a:solidFill>
                <a:effectLst/>
                <a:latin typeface="+mn-lt"/>
                <a:ea typeface="+mn-ea"/>
                <a:cs typeface="+mn-cs"/>
              </a:rPr>
              <a:t>mastectomy bras, wigs, and scarves</a:t>
            </a:r>
            <a:r>
              <a:rPr lang="en-US" sz="1200" b="0" i="0" kern="1200" dirty="0">
                <a:solidFill>
                  <a:schemeClr val="tx1"/>
                </a:solidFill>
                <a:effectLst/>
                <a:latin typeface="+mn-lt"/>
                <a:ea typeface="+mn-ea"/>
                <a:cs typeface="+mn-cs"/>
              </a:rPr>
              <a:t>—small things that make a big difference in restoring confidence and dignity.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You’re enabling access to </a:t>
            </a:r>
            <a:r>
              <a:rPr lang="en-US" sz="1200" b="1" i="0" kern="1200" dirty="0">
                <a:solidFill>
                  <a:schemeClr val="tx1"/>
                </a:solidFill>
                <a:effectLst/>
                <a:latin typeface="+mn-lt"/>
                <a:ea typeface="+mn-ea"/>
                <a:cs typeface="+mn-cs"/>
              </a:rPr>
              <a:t>advanced health technology and equipment</a:t>
            </a:r>
            <a:r>
              <a:rPr lang="en-US" sz="1200" b="0" i="0" kern="1200" dirty="0">
                <a:solidFill>
                  <a:schemeClr val="tx1"/>
                </a:solidFill>
                <a:effectLst/>
                <a:latin typeface="+mn-lt"/>
                <a:ea typeface="+mn-ea"/>
                <a:cs typeface="+mn-cs"/>
              </a:rPr>
              <a:t>, delivering rapid, potentially life-saving testing.</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And you’re driving </a:t>
            </a:r>
            <a:r>
              <a:rPr lang="en-US" sz="1200" b="1" i="0" kern="1200" dirty="0">
                <a:solidFill>
                  <a:schemeClr val="tx1"/>
                </a:solidFill>
                <a:effectLst/>
                <a:latin typeface="+mn-lt"/>
                <a:ea typeface="+mn-ea"/>
                <a:cs typeface="+mn-cs"/>
              </a:rPr>
              <a:t>critical research and treatment breakthroughs</a:t>
            </a:r>
            <a:r>
              <a:rPr lang="en-US" sz="1200" b="0" i="0" kern="1200" dirty="0">
                <a:solidFill>
                  <a:schemeClr val="tx1"/>
                </a:solidFill>
                <a:effectLst/>
                <a:latin typeface="+mn-lt"/>
                <a:ea typeface="+mn-ea"/>
                <a:cs typeface="+mn-cs"/>
              </a:rPr>
              <a:t>, giving women the best chance at beating breast cancer.</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So, by joining us in the Mater Chicks in Pink Fun Run you’ll be standing with us in supporting women with breast cancer.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Together, we can change lives, and create a future where no woman faces breast cancer alone.</a:t>
            </a:r>
          </a:p>
          <a:p>
            <a:pPr fontAlgn="t"/>
            <a:endParaRPr lang="en-US"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4FBE9455-2EF4-444D-8468-6A4C4242839F}" type="slidenum">
              <a:rPr lang="en-AU" smtClean="0"/>
              <a:t>4</a:t>
            </a:fld>
            <a:endParaRPr lang="en-AU"/>
          </a:p>
        </p:txBody>
      </p:sp>
    </p:spTree>
    <p:extLst>
      <p:ext uri="{BB962C8B-B14F-4D97-AF65-F5344CB8AC3E}">
        <p14:creationId xmlns:p14="http://schemas.microsoft.com/office/powerpoint/2010/main" val="133490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Join our school team today with our name as: [TEAM NAME]</a:t>
            </a:r>
          </a:p>
          <a:p>
            <a:endParaRPr lang="en-AU" dirty="0"/>
          </a:p>
          <a:p>
            <a:r>
              <a:rPr lang="en-AU" dirty="0"/>
              <a:t>We will be running the following fundraising activities and we encourage all students to support in the activities: [LIST A FEW ACTIVITIES]</a:t>
            </a:r>
          </a:p>
          <a:p>
            <a:endParaRPr lang="en-AU" dirty="0"/>
          </a:p>
          <a:p>
            <a:pPr fontAlgn="t"/>
            <a:r>
              <a:rPr lang="en-US" sz="1200" b="0" i="0" kern="1200" dirty="0">
                <a:solidFill>
                  <a:schemeClr val="tx1"/>
                </a:solidFill>
                <a:effectLst/>
                <a:latin typeface="+mn-lt"/>
                <a:ea typeface="+mn-ea"/>
                <a:cs typeface="+mn-cs"/>
              </a:rPr>
              <a:t>Mater Foundation is also offering volunteer opportunities. If you would like to volunteer on the day, please contact your school’s representative [OR INSERT NAME].</a:t>
            </a:r>
          </a:p>
        </p:txBody>
      </p:sp>
      <p:sp>
        <p:nvSpPr>
          <p:cNvPr id="4" name="Slide Number Placeholder 3"/>
          <p:cNvSpPr>
            <a:spLocks noGrp="1"/>
          </p:cNvSpPr>
          <p:nvPr>
            <p:ph type="sldNum" sz="quarter" idx="5"/>
          </p:nvPr>
        </p:nvSpPr>
        <p:spPr/>
        <p:txBody>
          <a:bodyPr/>
          <a:lstStyle/>
          <a:p>
            <a:fld id="{4FBE9455-2EF4-444D-8468-6A4C4242839F}" type="slidenum">
              <a:rPr lang="en-AU" smtClean="0"/>
              <a:t>5</a:t>
            </a:fld>
            <a:endParaRPr lang="en-AU"/>
          </a:p>
        </p:txBody>
      </p:sp>
    </p:spTree>
    <p:extLst>
      <p:ext uri="{BB962C8B-B14F-4D97-AF65-F5344CB8AC3E}">
        <p14:creationId xmlns:p14="http://schemas.microsoft.com/office/powerpoint/2010/main" val="2241601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FBE9455-2EF4-444D-8468-6A4C4242839F}" type="slidenum">
              <a:rPr lang="en-AU" smtClean="0"/>
              <a:t>6</a:t>
            </a:fld>
            <a:endParaRPr lang="en-AU"/>
          </a:p>
        </p:txBody>
      </p:sp>
    </p:spTree>
    <p:extLst>
      <p:ext uri="{BB962C8B-B14F-4D97-AF65-F5344CB8AC3E}">
        <p14:creationId xmlns:p14="http://schemas.microsoft.com/office/powerpoint/2010/main" val="1913314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AEC3-9ACD-51E2-6F04-BC3C562A4B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4859A36-891B-029B-CA10-834E6EEAE7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F40DF75-3FCF-5709-7A39-B4B27C2DD34B}"/>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83DA94E6-C1EC-9068-8F9C-495AD3D3304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2BD4D44-5322-F60F-9D13-8DADE864502F}"/>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05707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42F8A-1839-6BB1-AABD-C6DA69A269D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5DE73BD-6853-B06A-72B5-3B409BB1E9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D92DA0F-76CB-84A1-586B-C8F459EE1CC7}"/>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5DCCB07C-7211-1843-050D-8DFD9697424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E597FA8-20C7-1E1C-1BC2-4FDBE9483AB4}"/>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9378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2111-0F1F-7BCA-8999-98A215EDC8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5AA31A38-AAF3-823A-08FC-61E08EB0FC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746E27-CC7F-7F62-4F1A-C5102C111864}"/>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930B65EA-911D-14C4-F6B5-6D1AF55D0DE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5722DB1-6E69-AE1F-F29F-68257E97C86E}"/>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931450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645B-03CC-ACB8-5270-238B5C73FE6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EF9FF72-160D-F357-4B77-CDA3C07C44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F4A396A-D099-9570-F649-AA9CDD060A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9353240D-987D-3CFC-1E9A-E7966255433D}"/>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6" name="Footer Placeholder 5">
            <a:extLst>
              <a:ext uri="{FF2B5EF4-FFF2-40B4-BE49-F238E27FC236}">
                <a16:creationId xmlns:a16="http://schemas.microsoft.com/office/drawing/2014/main" id="{069C9731-E508-A16F-4751-D3E885C29E6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0121222-2C74-4171-D890-25C019471909}"/>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46929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0E6E-90CA-9AA5-64B0-81F094BD540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65FDB38-576A-9381-5D87-309C57B675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6948D0-8966-D3F4-F954-715209A12A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51CBC98-06CA-C6CB-5FDB-5E38EF3BD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814239-1F71-25D2-5E90-8310E875AE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26944B9-39FB-E93F-997C-714C2D91BB86}"/>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8" name="Footer Placeholder 7">
            <a:extLst>
              <a:ext uri="{FF2B5EF4-FFF2-40B4-BE49-F238E27FC236}">
                <a16:creationId xmlns:a16="http://schemas.microsoft.com/office/drawing/2014/main" id="{59F0CA6D-2602-7F82-397A-9088348C303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99626B11-6A67-6798-FE6C-3ADEAFC91330}"/>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54926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1132-43FB-1EB2-1C9F-140319D3BC5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D4C74219-D7B9-5087-C048-ECF251CAAA11}"/>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4" name="Footer Placeholder 3">
            <a:extLst>
              <a:ext uri="{FF2B5EF4-FFF2-40B4-BE49-F238E27FC236}">
                <a16:creationId xmlns:a16="http://schemas.microsoft.com/office/drawing/2014/main" id="{AD756839-FF34-4952-1B0E-96D969D005F4}"/>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4260BDA-21C1-E325-245C-CD639F07EB64}"/>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5502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281F3-267B-28E1-6580-DDD761A3AE60}"/>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3" name="Footer Placeholder 2">
            <a:extLst>
              <a:ext uri="{FF2B5EF4-FFF2-40B4-BE49-F238E27FC236}">
                <a16:creationId xmlns:a16="http://schemas.microsoft.com/office/drawing/2014/main" id="{2A597EBC-5B12-B5B4-E27E-DDCAC4A2A19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352B1B5-1704-742B-27A5-5A267E7A33BD}"/>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96219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8EA82-843E-FD74-7D0C-4AC697DA7E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29A7589-C518-EBE4-13DD-28AFBB94EE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C4DE18C9-2222-B0BC-35A7-DB1E407E5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519AA-6BFD-19B2-521B-4E16AD272E79}"/>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6" name="Footer Placeholder 5">
            <a:extLst>
              <a:ext uri="{FF2B5EF4-FFF2-40B4-BE49-F238E27FC236}">
                <a16:creationId xmlns:a16="http://schemas.microsoft.com/office/drawing/2014/main" id="{38E70CDA-BDEC-8AC2-7EF0-6B1271F168D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446A937-869E-7AF0-FCE6-AD2980B6188A}"/>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447375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0265F-F2B8-4883-999C-CBD9988E5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66C0019-EAE9-A6B2-AA1E-6F35E6AA5A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1DD3B360-9061-FDDE-715F-5E5AC599DE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4EE6BC-1D36-29E9-E6B6-BEEF51464006}"/>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6" name="Footer Placeholder 5">
            <a:extLst>
              <a:ext uri="{FF2B5EF4-FFF2-40B4-BE49-F238E27FC236}">
                <a16:creationId xmlns:a16="http://schemas.microsoft.com/office/drawing/2014/main" id="{A70E16B8-C6B1-17DF-2458-1788CAB486F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55539E2-E716-F737-A611-C7364D8440E4}"/>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2485948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F07A-4B9E-EB3C-A84F-E2B51C1CDA84}"/>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42B0C2E-88C4-B57A-6747-86201EBC6B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8E46CD1-7301-F0E1-6390-2B79EC4B04F5}"/>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7B98FD45-64B5-CDCD-4D91-B7B0689976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19CF008-A46E-6984-D232-2A478D1F3697}"/>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751030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FA6C5-A3BC-D9C1-77ED-AE1C95D5C4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9B22731-CEBE-9FB5-F0A7-1AB361DF6A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7DEA9C8-AEE5-F618-B44D-ACC30487770C}"/>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6BF5A0C3-AAE4-183B-4089-149B61772D0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6F18816-9CB6-9192-558E-C48AF58C63F9}"/>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6183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0B9181-C651-8204-CCC0-4C399D4857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C6A82C4-4CF4-4DE1-4F79-BCC9B6C198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F8923E3-E3BD-950F-E8F0-00EE74C387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D7918ABE-1885-5656-2D68-BD6E979F8E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AF8379C6-7D80-437A-1B37-816A758D7E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47DCCA-7327-4FB2-8D4D-A54456170D0C}" type="slidenum">
              <a:rPr lang="en-AU" smtClean="0"/>
              <a:t>‹#›</a:t>
            </a:fld>
            <a:endParaRPr lang="en-AU"/>
          </a:p>
        </p:txBody>
      </p:sp>
    </p:spTree>
    <p:extLst>
      <p:ext uri="{BB962C8B-B14F-4D97-AF65-F5344CB8AC3E}">
        <p14:creationId xmlns:p14="http://schemas.microsoft.com/office/powerpoint/2010/main" val="2627076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jpeg"/><Relationship Id="rId7" Type="http://schemas.openxmlformats.org/officeDocument/2006/relationships/hyperlink" Target="https://fundraise.mater.org.au/event/funrun-2026/search"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image" Target="../media/image9.jp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18899-67F2-8041-D3A2-C65EFBD07D3F}"/>
              </a:ext>
            </a:extLst>
          </p:cNvPr>
          <p:cNvSpPr>
            <a:spLocks noGrp="1" noRot="1" noMove="1" noResize="1" noEditPoints="1" noAdjustHandles="1" noChangeArrowheads="1" noChangeShapeType="1"/>
          </p:cNvSpPr>
          <p:nvPr>
            <p:ph type="ctrTitle"/>
          </p:nvPr>
        </p:nvSpPr>
        <p:spPr>
          <a:xfrm>
            <a:off x="1524000" y="4856481"/>
            <a:ext cx="9144000" cy="1663700"/>
          </a:xfrm>
        </p:spPr>
        <p:txBody>
          <a:bodyPr anchor="t">
            <a:normAutofit/>
          </a:bodyPr>
          <a:lstStyle/>
          <a:p>
            <a:r>
              <a:rPr lang="en-AU" dirty="0">
                <a:solidFill>
                  <a:srgbClr val="173274"/>
                </a:solidFill>
                <a:latin typeface="Gilroy Bold" panose="00000800000000000000" pitchFamily="50" charset="0"/>
              </a:rPr>
              <a:t>[SCHOOL NAME]</a:t>
            </a:r>
          </a:p>
        </p:txBody>
      </p:sp>
      <p:grpSp>
        <p:nvGrpSpPr>
          <p:cNvPr id="14" name="Group 13">
            <a:extLst>
              <a:ext uri="{FF2B5EF4-FFF2-40B4-BE49-F238E27FC236}">
                <a16:creationId xmlns:a16="http://schemas.microsoft.com/office/drawing/2014/main" id="{D8D839DC-B220-FB9B-5AFC-38EFFB8D8E78}"/>
              </a:ext>
            </a:extLst>
          </p:cNvPr>
          <p:cNvGrpSpPr>
            <a:grpSpLocks noGrp="1" noUngrp="1" noRot="1" noMove="1" noResize="1"/>
          </p:cNvGrpSpPr>
          <p:nvPr/>
        </p:nvGrpSpPr>
        <p:grpSpPr>
          <a:xfrm>
            <a:off x="0" y="0"/>
            <a:ext cx="12192000" cy="4679950"/>
            <a:chOff x="0" y="0"/>
            <a:chExt cx="12192000" cy="4679950"/>
          </a:xfrm>
        </p:grpSpPr>
        <p:pic>
          <p:nvPicPr>
            <p:cNvPr id="7" name="Picture 6">
              <a:extLst>
                <a:ext uri="{FF2B5EF4-FFF2-40B4-BE49-F238E27FC236}">
                  <a16:creationId xmlns:a16="http://schemas.microsoft.com/office/drawing/2014/main" id="{BAFA14BF-B6AC-B363-9AB0-9866FD557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0" y="4191000"/>
              <a:ext cx="12192000" cy="488950"/>
            </a:xfrm>
            <a:prstGeom prst="rect">
              <a:avLst/>
            </a:prstGeom>
          </p:spPr>
        </p:pic>
        <p:sp>
          <p:nvSpPr>
            <p:cNvPr id="8" name="Rectangle 7">
              <a:extLst>
                <a:ext uri="{FF2B5EF4-FFF2-40B4-BE49-F238E27FC236}">
                  <a16:creationId xmlns:a16="http://schemas.microsoft.com/office/drawing/2014/main" id="{1B9E0BC7-DAF1-8A8A-ECC0-C7104507D125}"/>
                </a:ext>
              </a:extLst>
            </p:cNvPr>
            <p:cNvSpPr>
              <a:spLocks noGrp="1" noRot="1" noMove="1" noResize="1" noEditPoints="1" noAdjustHandles="1" noChangeArrowheads="1" noChangeShapeType="1"/>
            </p:cNvSpPr>
            <p:nvPr/>
          </p:nvSpPr>
          <p:spPr>
            <a:xfrm>
              <a:off x="0" y="0"/>
              <a:ext cx="12192000" cy="4191000"/>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Picture 4" descr="A black and white sign with white text&#10;&#10;AI-generated content may be incorrect.">
              <a:extLst>
                <a:ext uri="{FF2B5EF4-FFF2-40B4-BE49-F238E27FC236}">
                  <a16:creationId xmlns:a16="http://schemas.microsoft.com/office/drawing/2014/main" id="{17C189E8-AAD6-D0C6-4B98-789C6998046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496444" y="668019"/>
              <a:ext cx="5199112" cy="3248491"/>
            </a:xfrm>
            <a:prstGeom prst="rect">
              <a:avLst/>
            </a:prstGeom>
          </p:spPr>
        </p:pic>
      </p:grpSp>
    </p:spTree>
    <p:extLst>
      <p:ext uri="{BB962C8B-B14F-4D97-AF65-F5344CB8AC3E}">
        <p14:creationId xmlns:p14="http://schemas.microsoft.com/office/powerpoint/2010/main" val="2992144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78103-3AD3-97B5-E3CA-CFBB6F711E70}"/>
            </a:ext>
          </a:extLst>
        </p:cNvPr>
        <p:cNvGrpSpPr/>
        <p:nvPr/>
      </p:nvGrpSpPr>
      <p:grpSpPr>
        <a:xfrm>
          <a:off x="0" y="0"/>
          <a:ext cx="0" cy="0"/>
          <a:chOff x="0" y="0"/>
          <a:chExt cx="0" cy="0"/>
        </a:xfrm>
      </p:grpSpPr>
      <p:pic>
        <p:nvPicPr>
          <p:cNvPr id="10" name="Picture 9" descr="A group of women in pink shirts&#10;&#10;AI-generated content may be incorrect.">
            <a:extLst>
              <a:ext uri="{FF2B5EF4-FFF2-40B4-BE49-F238E27FC236}">
                <a16:creationId xmlns:a16="http://schemas.microsoft.com/office/drawing/2014/main" id="{60F98E6B-5303-0335-477C-B368A9662AEA}"/>
              </a:ext>
            </a:extLst>
          </p:cNvPr>
          <p:cNvPicPr>
            <a:picLocks noChangeAspect="1"/>
          </p:cNvPicPr>
          <p:nvPr/>
        </p:nvPicPr>
        <p:blipFill>
          <a:blip r:embed="rId3">
            <a:extLst>
              <a:ext uri="{28A0092B-C50C-407E-A947-70E740481C1C}">
                <a14:useLocalDpi xmlns:a14="http://schemas.microsoft.com/office/drawing/2010/main" val="0"/>
              </a:ext>
            </a:extLst>
          </a:blip>
          <a:srcRect l="19196" r="6235"/>
          <a:stretch>
            <a:fillRect/>
          </a:stretch>
        </p:blipFill>
        <p:spPr>
          <a:xfrm>
            <a:off x="1" y="1361932"/>
            <a:ext cx="6147582" cy="5496068"/>
          </a:xfrm>
          <a:prstGeom prst="rect">
            <a:avLst/>
          </a:prstGeom>
          <a:ln w="28575">
            <a:solidFill>
              <a:srgbClr val="E2008E"/>
            </a:solidFill>
          </a:ln>
        </p:spPr>
      </p:pic>
      <p:grpSp>
        <p:nvGrpSpPr>
          <p:cNvPr id="7" name="Group 6">
            <a:extLst>
              <a:ext uri="{FF2B5EF4-FFF2-40B4-BE49-F238E27FC236}">
                <a16:creationId xmlns:a16="http://schemas.microsoft.com/office/drawing/2014/main" id="{3B462423-7438-965E-90DA-4DE373FB7D48}"/>
              </a:ext>
            </a:extLst>
          </p:cNvPr>
          <p:cNvGrpSpPr>
            <a:grpSpLocks noGrp="1" noUngrp="1" noRot="1" noMove="1" noResize="1"/>
          </p:cNvGrpSpPr>
          <p:nvPr/>
        </p:nvGrpSpPr>
        <p:grpSpPr>
          <a:xfrm>
            <a:off x="0" y="0"/>
            <a:ext cx="12192000" cy="1758156"/>
            <a:chOff x="0" y="0"/>
            <a:chExt cx="12192000" cy="1758156"/>
          </a:xfrm>
        </p:grpSpPr>
        <p:pic>
          <p:nvPicPr>
            <p:cNvPr id="4" name="Picture 3">
              <a:extLst>
                <a:ext uri="{FF2B5EF4-FFF2-40B4-BE49-F238E27FC236}">
                  <a16:creationId xmlns:a16="http://schemas.microsoft.com/office/drawing/2014/main" id="{FAFA21CA-DA43-8851-27A8-7AF7FD79604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5" name="Rectangle 4">
              <a:extLst>
                <a:ext uri="{FF2B5EF4-FFF2-40B4-BE49-F238E27FC236}">
                  <a16:creationId xmlns:a16="http://schemas.microsoft.com/office/drawing/2014/main" id="{0474EEB4-6FF1-6A14-363D-707B40E3EDCF}"/>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itle 1">
            <a:extLst>
              <a:ext uri="{FF2B5EF4-FFF2-40B4-BE49-F238E27FC236}">
                <a16:creationId xmlns:a16="http://schemas.microsoft.com/office/drawing/2014/main" id="{434E3EFB-2FB6-1FF4-AE93-6E7AC996D949}"/>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latin typeface="Gilroy Bold" panose="00000800000000000000" pitchFamily="50" charset="0"/>
              </a:rPr>
              <a:t>International Women’s Day Fun Run </a:t>
            </a:r>
          </a:p>
        </p:txBody>
      </p:sp>
      <p:sp>
        <p:nvSpPr>
          <p:cNvPr id="3" name="Content Placeholder 2">
            <a:extLst>
              <a:ext uri="{FF2B5EF4-FFF2-40B4-BE49-F238E27FC236}">
                <a16:creationId xmlns:a16="http://schemas.microsoft.com/office/drawing/2014/main" id="{00A62BD6-A9F9-400E-08EB-522C8508CBE2}"/>
              </a:ext>
            </a:extLst>
          </p:cNvPr>
          <p:cNvSpPr>
            <a:spLocks noGrp="1"/>
          </p:cNvSpPr>
          <p:nvPr>
            <p:ph idx="1"/>
          </p:nvPr>
        </p:nvSpPr>
        <p:spPr>
          <a:xfrm>
            <a:off x="6491288" y="1934297"/>
            <a:ext cx="5257800" cy="4351338"/>
          </a:xfrm>
        </p:spPr>
        <p:txBody>
          <a:bodyPr>
            <a:normAutofit/>
          </a:bodyPr>
          <a:lstStyle/>
          <a:p>
            <a:r>
              <a:rPr lang="en-AU" sz="2400" b="1" dirty="0">
                <a:solidFill>
                  <a:srgbClr val="173274"/>
                </a:solidFill>
                <a:latin typeface="Gilroy Medium" panose="00000600000000000000" pitchFamily="50" charset="0"/>
              </a:rPr>
              <a:t>What: </a:t>
            </a:r>
            <a:r>
              <a:rPr lang="en-AU" sz="2000" dirty="0">
                <a:solidFill>
                  <a:srgbClr val="173274"/>
                </a:solidFill>
                <a:latin typeface="Gilroy Medium" panose="00000600000000000000" pitchFamily="50" charset="0"/>
              </a:rPr>
              <a:t>International Women’s Day Fun Run, an iconic fundraising event hosted by Mater Foundation.</a:t>
            </a:r>
            <a:br>
              <a:rPr lang="en-AU" sz="2000" dirty="0">
                <a:solidFill>
                  <a:srgbClr val="173274"/>
                </a:solidFill>
                <a:latin typeface="Gilroy Medium" panose="00000600000000000000" pitchFamily="50" charset="0"/>
              </a:rPr>
            </a:br>
            <a:br>
              <a:rPr lang="en-AU" sz="20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rPr>
              <a:t>Join the sea of pink anywhere from school fields to trackside as your school rallies to support women with breast cancer.</a:t>
            </a:r>
          </a:p>
          <a:p>
            <a:endParaRPr lang="en-AU" sz="2000" dirty="0">
              <a:solidFill>
                <a:srgbClr val="173274"/>
              </a:solidFill>
              <a:latin typeface="Gilroy Medium" panose="00000600000000000000" pitchFamily="50" charset="0"/>
            </a:endParaRPr>
          </a:p>
          <a:p>
            <a:r>
              <a:rPr lang="en-AU" sz="2400" b="1" dirty="0">
                <a:solidFill>
                  <a:srgbClr val="173274"/>
                </a:solidFill>
                <a:latin typeface="Gilroy Medium" panose="00000600000000000000" pitchFamily="50" charset="0"/>
              </a:rPr>
              <a:t>When: </a:t>
            </a:r>
            <a:r>
              <a:rPr lang="en-AU" sz="2000" i="1" dirty="0">
                <a:solidFill>
                  <a:srgbClr val="173274"/>
                </a:solidFill>
                <a:latin typeface="Gilroy Medium" panose="00000600000000000000" pitchFamily="50" charset="0"/>
              </a:rPr>
              <a:t>[Insert date]</a:t>
            </a:r>
          </a:p>
          <a:p>
            <a:pPr marL="0" indent="0">
              <a:buNone/>
            </a:pPr>
            <a:endParaRPr lang="en-AU" sz="2000" dirty="0">
              <a:solidFill>
                <a:srgbClr val="173274"/>
              </a:solidFill>
              <a:latin typeface="Gilroy Medium" panose="00000600000000000000" pitchFamily="50" charset="0"/>
            </a:endParaRPr>
          </a:p>
          <a:p>
            <a:r>
              <a:rPr lang="en-AU" sz="2400" b="1" dirty="0">
                <a:solidFill>
                  <a:srgbClr val="173274"/>
                </a:solidFill>
                <a:latin typeface="Gilroy Medium" panose="00000600000000000000" pitchFamily="50" charset="0"/>
              </a:rPr>
              <a:t>Where: </a:t>
            </a:r>
            <a:r>
              <a:rPr lang="en-AU" sz="2000" i="1" dirty="0">
                <a:solidFill>
                  <a:srgbClr val="173274"/>
                </a:solidFill>
                <a:latin typeface="Gilroy Medium" panose="00000600000000000000" pitchFamily="50" charset="0"/>
              </a:rPr>
              <a:t>[Insert location]</a:t>
            </a:r>
          </a:p>
        </p:txBody>
      </p:sp>
      <p:pic>
        <p:nvPicPr>
          <p:cNvPr id="8" name="Picture 7" descr="A screen shot of a computer&#10;&#10;AI-generated content may be incorrect.">
            <a:extLst>
              <a:ext uri="{FF2B5EF4-FFF2-40B4-BE49-F238E27FC236}">
                <a16:creationId xmlns:a16="http://schemas.microsoft.com/office/drawing/2014/main" id="{B208F8E5-BA94-EAFF-8056-E675C5D9371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spTree>
    <p:extLst>
      <p:ext uri="{BB962C8B-B14F-4D97-AF65-F5344CB8AC3E}">
        <p14:creationId xmlns:p14="http://schemas.microsoft.com/office/powerpoint/2010/main" val="2211011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AF6-419E-2CE8-0AB9-60F562D3B954}"/>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72BA1C04-4EDC-E7EF-1386-25F6DE6D88E9}"/>
              </a:ext>
            </a:extLst>
          </p:cNvPr>
          <p:cNvGrpSpPr>
            <a:grpSpLocks noGrp="1" noUngrp="1" noRot="1" noMove="1" noResize="1"/>
          </p:cNvGrpSpPr>
          <p:nvPr/>
        </p:nvGrpSpPr>
        <p:grpSpPr>
          <a:xfrm>
            <a:off x="-118123" y="2959894"/>
            <a:ext cx="5360063" cy="2761078"/>
            <a:chOff x="-118123" y="2959894"/>
            <a:chExt cx="5360063" cy="2761078"/>
          </a:xfrm>
        </p:grpSpPr>
        <p:pic>
          <p:nvPicPr>
            <p:cNvPr id="30" name="Picture 29" descr="A blue person in a line of pink people&#10;&#10;AI-generated content may be incorrect.">
              <a:extLst>
                <a:ext uri="{FF2B5EF4-FFF2-40B4-BE49-F238E27FC236}">
                  <a16:creationId xmlns:a16="http://schemas.microsoft.com/office/drawing/2014/main" id="{1488D69D-1B14-3B6C-F503-BAFA1379635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r="41736"/>
            <a:stretch>
              <a:fillRect/>
            </a:stretch>
          </p:blipFill>
          <p:spPr>
            <a:xfrm rot="5400000">
              <a:off x="1457944" y="1383827"/>
              <a:ext cx="2207929" cy="5360063"/>
            </a:xfrm>
            <a:prstGeom prst="rect">
              <a:avLst/>
            </a:prstGeom>
          </p:spPr>
        </p:pic>
        <p:sp>
          <p:nvSpPr>
            <p:cNvPr id="22" name="TextBox 21">
              <a:extLst>
                <a:ext uri="{FF2B5EF4-FFF2-40B4-BE49-F238E27FC236}">
                  <a16:creationId xmlns:a16="http://schemas.microsoft.com/office/drawing/2014/main" id="{DAD3D508-F255-D524-7C9E-574B988913CE}"/>
                </a:ext>
              </a:extLst>
            </p:cNvPr>
            <p:cNvSpPr txBox="1">
              <a:spLocks noGrp="1" noRot="1" noMove="1" noResize="1" noEditPoints="1" noAdjustHandles="1" noChangeArrowheads="1" noChangeShapeType="1"/>
            </p:cNvSpPr>
            <p:nvPr/>
          </p:nvSpPr>
          <p:spPr>
            <a:xfrm>
              <a:off x="410464" y="5197752"/>
              <a:ext cx="4302890" cy="523220"/>
            </a:xfrm>
            <a:prstGeom prst="rect">
              <a:avLst/>
            </a:prstGeom>
            <a:noFill/>
          </p:spPr>
          <p:txBody>
            <a:bodyPr wrap="square" rtlCol="0">
              <a:spAutoFit/>
            </a:bodyPr>
            <a:lstStyle/>
            <a:p>
              <a:pPr algn="ctr"/>
              <a:r>
                <a:rPr lang="en-AU" sz="1400" dirty="0">
                  <a:solidFill>
                    <a:srgbClr val="E2008E"/>
                  </a:solidFill>
                  <a:latin typeface="Gilroy Medium" panose="00000600000000000000" pitchFamily="50" charset="0"/>
                </a:rPr>
                <a:t>people diagnosed with breast cancer </a:t>
              </a:r>
            </a:p>
            <a:p>
              <a:pPr algn="ctr"/>
              <a:r>
                <a:rPr lang="en-AU" sz="1400" dirty="0">
                  <a:solidFill>
                    <a:srgbClr val="E2008E"/>
                  </a:solidFill>
                  <a:latin typeface="Gilroy Medium" panose="00000600000000000000" pitchFamily="50" charset="0"/>
                </a:rPr>
                <a:t>each year in Australia.*</a:t>
              </a:r>
            </a:p>
          </p:txBody>
        </p:sp>
      </p:grpSp>
      <p:grpSp>
        <p:nvGrpSpPr>
          <p:cNvPr id="4" name="Group 3">
            <a:extLst>
              <a:ext uri="{FF2B5EF4-FFF2-40B4-BE49-F238E27FC236}">
                <a16:creationId xmlns:a16="http://schemas.microsoft.com/office/drawing/2014/main" id="{6F4ED830-9066-E85E-024A-0E15FAB2542F}"/>
              </a:ext>
            </a:extLst>
          </p:cNvPr>
          <p:cNvGrpSpPr>
            <a:grpSpLocks noGrp="1" noUngrp="1" noRot="1" noMove="1" noResize="1"/>
          </p:cNvGrpSpPr>
          <p:nvPr/>
        </p:nvGrpSpPr>
        <p:grpSpPr>
          <a:xfrm>
            <a:off x="0" y="0"/>
            <a:ext cx="12192000" cy="1758156"/>
            <a:chOff x="0" y="0"/>
            <a:chExt cx="12192000" cy="1758156"/>
          </a:xfrm>
        </p:grpSpPr>
        <p:pic>
          <p:nvPicPr>
            <p:cNvPr id="5" name="Picture 4">
              <a:extLst>
                <a:ext uri="{FF2B5EF4-FFF2-40B4-BE49-F238E27FC236}">
                  <a16:creationId xmlns:a16="http://schemas.microsoft.com/office/drawing/2014/main" id="{CB6D1EDF-E580-E8F0-88BE-BF61BC5479A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6" name="Rectangle 5">
              <a:extLst>
                <a:ext uri="{FF2B5EF4-FFF2-40B4-BE49-F238E27FC236}">
                  <a16:creationId xmlns:a16="http://schemas.microsoft.com/office/drawing/2014/main" id="{D439F012-A139-A2BD-ED50-D2FFCD6E3513}"/>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itle 1">
            <a:extLst>
              <a:ext uri="{FF2B5EF4-FFF2-40B4-BE49-F238E27FC236}">
                <a16:creationId xmlns:a16="http://schemas.microsoft.com/office/drawing/2014/main" id="{99ED82AA-F529-10E5-C199-F5EE481676A1}"/>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latin typeface="Gilroy Bold" panose="00000800000000000000" pitchFamily="50" charset="0"/>
              </a:rPr>
              <a:t>Our impact</a:t>
            </a:r>
          </a:p>
        </p:txBody>
      </p:sp>
      <p:sp>
        <p:nvSpPr>
          <p:cNvPr id="3" name="Content Placeholder 2">
            <a:extLst>
              <a:ext uri="{FF2B5EF4-FFF2-40B4-BE49-F238E27FC236}">
                <a16:creationId xmlns:a16="http://schemas.microsoft.com/office/drawing/2014/main" id="{4FBBC611-1A69-BDFA-74EB-54C171FB8221}"/>
              </a:ext>
            </a:extLst>
          </p:cNvPr>
          <p:cNvSpPr>
            <a:spLocks noGrp="1" noRot="1" noMove="1" noResize="1" noEditPoints="1" noAdjustHandles="1" noChangeArrowheads="1" noChangeShapeType="1"/>
          </p:cNvSpPr>
          <p:nvPr>
            <p:ph idx="1"/>
          </p:nvPr>
        </p:nvSpPr>
        <p:spPr>
          <a:xfrm>
            <a:off x="838200" y="1825625"/>
            <a:ext cx="10515600" cy="1520120"/>
          </a:xfrm>
        </p:spPr>
        <p:txBody>
          <a:bodyPr>
            <a:normAutofit/>
          </a:bodyPr>
          <a:lstStyle/>
          <a:p>
            <a:pPr marL="0" indent="0" algn="ctr">
              <a:buNone/>
            </a:pPr>
            <a:r>
              <a:rPr lang="en-US" sz="2600" b="1" dirty="0">
                <a:solidFill>
                  <a:srgbClr val="173274"/>
                </a:solidFill>
                <a:latin typeface="Gilroy Bold" panose="00000800000000000000" pitchFamily="50" charset="0"/>
              </a:rPr>
              <a:t>Mater Chicks in Pink was created so that no woman would have to go through breast cancer alone.</a:t>
            </a:r>
          </a:p>
          <a:p>
            <a:pPr marL="0" indent="0">
              <a:buNone/>
            </a:pPr>
            <a:r>
              <a:rPr lang="en-US" sz="2400" b="1" dirty="0">
                <a:solidFill>
                  <a:srgbClr val="173274"/>
                </a:solidFill>
                <a:latin typeface="Gilroy Bold" panose="00000800000000000000" pitchFamily="50" charset="0"/>
              </a:rPr>
              <a:t>Did you know?</a:t>
            </a:r>
          </a:p>
          <a:p>
            <a:endParaRPr lang="en-AU" dirty="0">
              <a:solidFill>
                <a:srgbClr val="173274"/>
              </a:solidFill>
              <a:latin typeface="Gilroy Bold" panose="00000800000000000000" pitchFamily="50" charset="0"/>
            </a:endParaRPr>
          </a:p>
        </p:txBody>
      </p:sp>
      <p:pic>
        <p:nvPicPr>
          <p:cNvPr id="20" name="Picture 19" descr="A screen shot of a computer&#10;&#10;AI-generated content may be incorrect.">
            <a:extLst>
              <a:ext uri="{FF2B5EF4-FFF2-40B4-BE49-F238E27FC236}">
                <a16:creationId xmlns:a16="http://schemas.microsoft.com/office/drawing/2014/main" id="{113D9C14-15F3-5FAD-7002-23767E0D19E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grpSp>
        <p:nvGrpSpPr>
          <p:cNvPr id="37" name="Group 36">
            <a:extLst>
              <a:ext uri="{FF2B5EF4-FFF2-40B4-BE49-F238E27FC236}">
                <a16:creationId xmlns:a16="http://schemas.microsoft.com/office/drawing/2014/main" id="{1E4F14D1-81A6-DEEF-ACAD-8AE4EDDF6602}"/>
              </a:ext>
            </a:extLst>
          </p:cNvPr>
          <p:cNvGrpSpPr>
            <a:grpSpLocks noGrp="1" noUngrp="1" noRot="1" noMove="1" noResize="1"/>
          </p:cNvGrpSpPr>
          <p:nvPr/>
        </p:nvGrpSpPr>
        <p:grpSpPr>
          <a:xfrm>
            <a:off x="8695927" y="3809221"/>
            <a:ext cx="3789560" cy="2126601"/>
            <a:chOff x="8695927" y="3809221"/>
            <a:chExt cx="3789560" cy="2126601"/>
          </a:xfrm>
        </p:grpSpPr>
        <p:grpSp>
          <p:nvGrpSpPr>
            <p:cNvPr id="35" name="Group 34">
              <a:extLst>
                <a:ext uri="{FF2B5EF4-FFF2-40B4-BE49-F238E27FC236}">
                  <a16:creationId xmlns:a16="http://schemas.microsoft.com/office/drawing/2014/main" id="{9AA8529A-6499-CDD3-7F9E-5C49574D84CF}"/>
                </a:ext>
              </a:extLst>
            </p:cNvPr>
            <p:cNvGrpSpPr>
              <a:grpSpLocks noGrp="1" noUngrp="1" noRot="1" noMove="1" noResize="1"/>
            </p:cNvGrpSpPr>
            <p:nvPr/>
          </p:nvGrpSpPr>
          <p:grpSpPr>
            <a:xfrm>
              <a:off x="8695927" y="3809221"/>
              <a:ext cx="3789560" cy="2126601"/>
              <a:chOff x="8695927" y="3809221"/>
              <a:chExt cx="3789560" cy="2126601"/>
            </a:xfrm>
          </p:grpSpPr>
          <p:pic>
            <p:nvPicPr>
              <p:cNvPr id="28" name="Picture 27" descr="A group of pink women with black background&#10;&#10;AI-generated content may be incorrect.">
                <a:extLst>
                  <a:ext uri="{FF2B5EF4-FFF2-40B4-BE49-F238E27FC236}">
                    <a16:creationId xmlns:a16="http://schemas.microsoft.com/office/drawing/2014/main" id="{00EC469C-EA93-4B16-CD49-87901A0B8604}"/>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b="73071"/>
              <a:stretch>
                <a:fillRect/>
              </a:stretch>
            </p:blipFill>
            <p:spPr>
              <a:xfrm>
                <a:off x="8695927" y="3809221"/>
                <a:ext cx="3789560" cy="1443398"/>
              </a:xfrm>
              <a:prstGeom prst="rect">
                <a:avLst/>
              </a:prstGeom>
            </p:spPr>
          </p:pic>
          <p:sp>
            <p:nvSpPr>
              <p:cNvPr id="26" name="TextBox 25">
                <a:extLst>
                  <a:ext uri="{FF2B5EF4-FFF2-40B4-BE49-F238E27FC236}">
                    <a16:creationId xmlns:a16="http://schemas.microsoft.com/office/drawing/2014/main" id="{51AEE9B4-7714-5AA4-6B11-AB25854F5978}"/>
                  </a:ext>
                </a:extLst>
              </p:cNvPr>
              <p:cNvSpPr txBox="1">
                <a:spLocks noGrp="1" noRot="1" noMove="1" noResize="1" noEditPoints="1" noAdjustHandles="1" noChangeArrowheads="1" noChangeShapeType="1"/>
              </p:cNvSpPr>
              <p:nvPr/>
            </p:nvSpPr>
            <p:spPr>
              <a:xfrm>
                <a:off x="9262392" y="5197158"/>
                <a:ext cx="2667002" cy="738664"/>
              </a:xfrm>
              <a:prstGeom prst="rect">
                <a:avLst/>
              </a:prstGeom>
              <a:noFill/>
            </p:spPr>
            <p:txBody>
              <a:bodyPr wrap="square" rtlCol="0">
                <a:spAutoFit/>
              </a:bodyPr>
              <a:lstStyle/>
              <a:p>
                <a:pPr algn="ctr"/>
                <a:r>
                  <a:rPr lang="en-AU" sz="1400" dirty="0">
                    <a:solidFill>
                      <a:srgbClr val="E2008E"/>
                    </a:solidFill>
                    <a:latin typeface="Gilroy Medium" panose="00000600000000000000" pitchFamily="50" charset="0"/>
                  </a:rPr>
                  <a:t>1 in 4 breast cancer patients in Queensland treated at a Mater hospital.^</a:t>
                </a:r>
              </a:p>
            </p:txBody>
          </p:sp>
        </p:grpSp>
        <p:cxnSp>
          <p:nvCxnSpPr>
            <p:cNvPr id="19" name="Straight Connector 18">
              <a:extLst>
                <a:ext uri="{FF2B5EF4-FFF2-40B4-BE49-F238E27FC236}">
                  <a16:creationId xmlns:a16="http://schemas.microsoft.com/office/drawing/2014/main" id="{EFD13BCF-932D-E6AD-403F-5449F0A13FB9}"/>
                </a:ext>
              </a:extLst>
            </p:cNvPr>
            <p:cNvCxnSpPr>
              <a:cxnSpLocks noGrp="1" noRot="1" noMove="1" noResize="1" noEditPoints="1" noAdjustHandles="1" noChangeArrowheads="1" noChangeShapeType="1"/>
            </p:cNvCxnSpPr>
            <p:nvPr/>
          </p:nvCxnSpPr>
          <p:spPr>
            <a:xfrm>
              <a:off x="9154668" y="4016478"/>
              <a:ext cx="0" cy="1001486"/>
            </a:xfrm>
            <a:prstGeom prst="line">
              <a:avLst/>
            </a:prstGeom>
            <a:ln>
              <a:solidFill>
                <a:srgbClr val="E2008E"/>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673195D0-97B1-32FD-117E-5C79050F8AD5}"/>
              </a:ext>
            </a:extLst>
          </p:cNvPr>
          <p:cNvGrpSpPr>
            <a:grpSpLocks noGrp="1" noUngrp="1" noRot="1" noMove="1" noResize="1"/>
          </p:cNvGrpSpPr>
          <p:nvPr/>
        </p:nvGrpSpPr>
        <p:grpSpPr>
          <a:xfrm>
            <a:off x="4861309" y="3821747"/>
            <a:ext cx="4046396" cy="1906874"/>
            <a:chOff x="4861309" y="3821747"/>
            <a:chExt cx="4046396" cy="1906874"/>
          </a:xfrm>
        </p:grpSpPr>
        <p:cxnSp>
          <p:nvCxnSpPr>
            <p:cNvPr id="17" name="Straight Connector 16">
              <a:extLst>
                <a:ext uri="{FF2B5EF4-FFF2-40B4-BE49-F238E27FC236}">
                  <a16:creationId xmlns:a16="http://schemas.microsoft.com/office/drawing/2014/main" id="{11FBE029-7D2F-44B4-2109-E37A7622F855}"/>
                </a:ext>
              </a:extLst>
            </p:cNvPr>
            <p:cNvCxnSpPr>
              <a:cxnSpLocks noGrp="1" noRot="1" noMove="1" noResize="1" noEditPoints="1" noAdjustHandles="1" noChangeArrowheads="1" noChangeShapeType="1"/>
            </p:cNvCxnSpPr>
            <p:nvPr/>
          </p:nvCxnSpPr>
          <p:spPr>
            <a:xfrm>
              <a:off x="4861309" y="4016478"/>
              <a:ext cx="0" cy="1001486"/>
            </a:xfrm>
            <a:prstGeom prst="line">
              <a:avLst/>
            </a:prstGeom>
            <a:ln>
              <a:solidFill>
                <a:srgbClr val="E2008E"/>
              </a:solidFill>
            </a:ln>
          </p:spPr>
          <p:style>
            <a:lnRef idx="2">
              <a:schemeClr val="accent1"/>
            </a:lnRef>
            <a:fillRef idx="0">
              <a:schemeClr val="accent1"/>
            </a:fillRef>
            <a:effectRef idx="1">
              <a:schemeClr val="accent1"/>
            </a:effectRef>
            <a:fontRef idx="minor">
              <a:schemeClr val="tx1"/>
            </a:fontRef>
          </p:style>
        </p:cxnSp>
        <p:grpSp>
          <p:nvGrpSpPr>
            <p:cNvPr id="34" name="Group 33">
              <a:extLst>
                <a:ext uri="{FF2B5EF4-FFF2-40B4-BE49-F238E27FC236}">
                  <a16:creationId xmlns:a16="http://schemas.microsoft.com/office/drawing/2014/main" id="{E48EDD57-0A50-95A8-EE45-E48D329E3716}"/>
                </a:ext>
              </a:extLst>
            </p:cNvPr>
            <p:cNvGrpSpPr>
              <a:grpSpLocks noGrp="1" noUngrp="1" noRot="1" noMove="1" noResize="1"/>
            </p:cNvGrpSpPr>
            <p:nvPr/>
          </p:nvGrpSpPr>
          <p:grpSpPr>
            <a:xfrm>
              <a:off x="5118145" y="3821747"/>
              <a:ext cx="3789560" cy="1906874"/>
              <a:chOff x="5118145" y="3821747"/>
              <a:chExt cx="3789560" cy="1906874"/>
            </a:xfrm>
          </p:grpSpPr>
          <p:pic>
            <p:nvPicPr>
              <p:cNvPr id="31" name="Picture 30" descr="A group of pink women with black background&#10;&#10;AI-generated content may be incorrect.">
                <a:extLst>
                  <a:ext uri="{FF2B5EF4-FFF2-40B4-BE49-F238E27FC236}">
                    <a16:creationId xmlns:a16="http://schemas.microsoft.com/office/drawing/2014/main" id="{60D0F2C1-F4C5-B403-8FB8-08EC5B61CA8A}"/>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t="31548" b="41523"/>
              <a:stretch>
                <a:fillRect/>
              </a:stretch>
            </p:blipFill>
            <p:spPr>
              <a:xfrm>
                <a:off x="5118145" y="3821747"/>
                <a:ext cx="3789560" cy="1443398"/>
              </a:xfrm>
              <a:prstGeom prst="rect">
                <a:avLst/>
              </a:prstGeom>
            </p:spPr>
          </p:pic>
          <p:sp>
            <p:nvSpPr>
              <p:cNvPr id="24" name="TextBox 23">
                <a:extLst>
                  <a:ext uri="{FF2B5EF4-FFF2-40B4-BE49-F238E27FC236}">
                    <a16:creationId xmlns:a16="http://schemas.microsoft.com/office/drawing/2014/main" id="{464B4719-D884-CEE8-110C-68BB4C6FD599}"/>
                  </a:ext>
                </a:extLst>
              </p:cNvPr>
              <p:cNvSpPr txBox="1">
                <a:spLocks noGrp="1" noRot="1" noMove="1" noResize="1" noEditPoints="1" noAdjustHandles="1" noChangeArrowheads="1" noChangeShapeType="1"/>
              </p:cNvSpPr>
              <p:nvPr/>
            </p:nvSpPr>
            <p:spPr>
              <a:xfrm>
                <a:off x="5121977" y="5205401"/>
                <a:ext cx="3759200" cy="523220"/>
              </a:xfrm>
              <a:prstGeom prst="rect">
                <a:avLst/>
              </a:prstGeom>
              <a:noFill/>
            </p:spPr>
            <p:txBody>
              <a:bodyPr wrap="square" rtlCol="0">
                <a:spAutoFit/>
              </a:bodyPr>
              <a:lstStyle/>
              <a:p>
                <a:pPr algn="ctr"/>
                <a:r>
                  <a:rPr lang="en-AU" sz="1400" dirty="0">
                    <a:solidFill>
                      <a:srgbClr val="E2008E"/>
                    </a:solidFill>
                    <a:latin typeface="Gilroy Medium" panose="00000600000000000000" pitchFamily="50" charset="0"/>
                  </a:rPr>
                  <a:t>1 in 7 women are diagnosed with breast cancer in their lifetime.*</a:t>
                </a:r>
              </a:p>
            </p:txBody>
          </p:sp>
        </p:grpSp>
      </p:grpSp>
      <p:sp>
        <p:nvSpPr>
          <p:cNvPr id="32" name="TextBox 31">
            <a:extLst>
              <a:ext uri="{FF2B5EF4-FFF2-40B4-BE49-F238E27FC236}">
                <a16:creationId xmlns:a16="http://schemas.microsoft.com/office/drawing/2014/main" id="{7E395D6B-CF80-E60B-740D-7DA382BA03D5}"/>
              </a:ext>
            </a:extLst>
          </p:cNvPr>
          <p:cNvSpPr txBox="1">
            <a:spLocks noGrp="1" noRot="1" noMove="1" noResize="1" noEditPoints="1" noAdjustHandles="1" noChangeArrowheads="1" noChangeShapeType="1"/>
          </p:cNvSpPr>
          <p:nvPr/>
        </p:nvSpPr>
        <p:spPr>
          <a:xfrm>
            <a:off x="442912" y="6499368"/>
            <a:ext cx="2246128" cy="338554"/>
          </a:xfrm>
          <a:prstGeom prst="rect">
            <a:avLst/>
          </a:prstGeom>
          <a:noFill/>
        </p:spPr>
        <p:txBody>
          <a:bodyPr wrap="none" rtlCol="0">
            <a:spAutoFit/>
          </a:bodyPr>
          <a:lstStyle/>
          <a:p>
            <a:r>
              <a:rPr lang="en-AU" sz="800" dirty="0">
                <a:solidFill>
                  <a:srgbClr val="173274"/>
                </a:solidFill>
                <a:latin typeface="Gilroy Italic" panose="00000500000000000000" pitchFamily="50" charset="0"/>
              </a:rPr>
              <a:t>*National Breast Cancer Foundation (NBCF)</a:t>
            </a:r>
          </a:p>
          <a:p>
            <a:r>
              <a:rPr lang="en-AU" sz="800" dirty="0">
                <a:solidFill>
                  <a:srgbClr val="173274"/>
                </a:solidFill>
                <a:latin typeface="Gilroy Italic" panose="00000500000000000000" pitchFamily="50" charset="0"/>
              </a:rPr>
              <a:t>^Mater Health</a:t>
            </a:r>
          </a:p>
        </p:txBody>
      </p:sp>
    </p:spTree>
    <p:extLst>
      <p:ext uri="{BB962C8B-B14F-4D97-AF65-F5344CB8AC3E}">
        <p14:creationId xmlns:p14="http://schemas.microsoft.com/office/powerpoint/2010/main" val="163042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5953E-1844-D2B9-E3D6-42570AC0A31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B3A9A02-791A-CBDC-DC82-A2F91FC1398A}"/>
              </a:ext>
            </a:extLst>
          </p:cNvPr>
          <p:cNvGrpSpPr>
            <a:grpSpLocks noGrp="1" noUngrp="1" noRot="1" noMove="1" noResize="1"/>
          </p:cNvGrpSpPr>
          <p:nvPr/>
        </p:nvGrpSpPr>
        <p:grpSpPr>
          <a:xfrm>
            <a:off x="0" y="0"/>
            <a:ext cx="12192000" cy="1758156"/>
            <a:chOff x="0" y="0"/>
            <a:chExt cx="12192000" cy="1758156"/>
          </a:xfrm>
        </p:grpSpPr>
        <p:pic>
          <p:nvPicPr>
            <p:cNvPr id="5" name="Picture 4">
              <a:extLst>
                <a:ext uri="{FF2B5EF4-FFF2-40B4-BE49-F238E27FC236}">
                  <a16:creationId xmlns:a16="http://schemas.microsoft.com/office/drawing/2014/main" id="{7D041FFA-A09D-A634-343A-08C8E93D2B9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6" name="Rectangle 5">
              <a:extLst>
                <a:ext uri="{FF2B5EF4-FFF2-40B4-BE49-F238E27FC236}">
                  <a16:creationId xmlns:a16="http://schemas.microsoft.com/office/drawing/2014/main" id="{88BCB5D2-7F9B-26AF-EDB8-B3F6E7111078}"/>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2" name="Title 1">
            <a:extLst>
              <a:ext uri="{FF2B5EF4-FFF2-40B4-BE49-F238E27FC236}">
                <a16:creationId xmlns:a16="http://schemas.microsoft.com/office/drawing/2014/main" id="{01862C9A-4A42-269E-0E8B-2C2F7418B830}"/>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latin typeface="Gilroy Bold" panose="00000800000000000000" pitchFamily="50" charset="0"/>
              </a:rPr>
              <a:t>Our impact</a:t>
            </a:r>
          </a:p>
        </p:txBody>
      </p:sp>
      <p:sp>
        <p:nvSpPr>
          <p:cNvPr id="3" name="Content Placeholder 2">
            <a:extLst>
              <a:ext uri="{FF2B5EF4-FFF2-40B4-BE49-F238E27FC236}">
                <a16:creationId xmlns:a16="http://schemas.microsoft.com/office/drawing/2014/main" id="{D392DC2C-0CE2-EE70-86C2-88772DDBC22F}"/>
              </a:ext>
            </a:extLst>
          </p:cNvPr>
          <p:cNvSpPr>
            <a:spLocks noGrp="1" noRot="1" noMove="1" noResize="1" noEditPoints="1" noAdjustHandles="1" noChangeArrowheads="1" noChangeShapeType="1"/>
          </p:cNvSpPr>
          <p:nvPr>
            <p:ph idx="1"/>
          </p:nvPr>
        </p:nvSpPr>
        <p:spPr>
          <a:xfrm>
            <a:off x="838200" y="1825625"/>
            <a:ext cx="10515600" cy="417016"/>
          </a:xfrm>
        </p:spPr>
        <p:txBody>
          <a:bodyPr>
            <a:normAutofit fontScale="92500" lnSpcReduction="10000"/>
          </a:bodyPr>
          <a:lstStyle/>
          <a:p>
            <a:pPr marL="0" indent="0">
              <a:buNone/>
            </a:pPr>
            <a:r>
              <a:rPr lang="en-US" b="1" dirty="0">
                <a:solidFill>
                  <a:srgbClr val="173274"/>
                </a:solidFill>
                <a:latin typeface="Gilroy Bold" panose="00000800000000000000" pitchFamily="50" charset="0"/>
              </a:rPr>
              <a:t>Your fundraising and support helps to fund:</a:t>
            </a:r>
            <a:endParaRPr lang="en-AU" dirty="0">
              <a:solidFill>
                <a:srgbClr val="173274"/>
              </a:solidFill>
              <a:latin typeface="Gilroy Bold" panose="00000800000000000000" pitchFamily="50" charset="0"/>
            </a:endParaRPr>
          </a:p>
        </p:txBody>
      </p:sp>
      <p:grpSp>
        <p:nvGrpSpPr>
          <p:cNvPr id="28" name="Group 27">
            <a:extLst>
              <a:ext uri="{FF2B5EF4-FFF2-40B4-BE49-F238E27FC236}">
                <a16:creationId xmlns:a16="http://schemas.microsoft.com/office/drawing/2014/main" id="{948F9E5F-910E-0967-386B-FB4679504C15}"/>
              </a:ext>
            </a:extLst>
          </p:cNvPr>
          <p:cNvGrpSpPr>
            <a:grpSpLocks noGrp="1" noUngrp="1" noRot="1" noMove="1" noResize="1"/>
          </p:cNvGrpSpPr>
          <p:nvPr/>
        </p:nvGrpSpPr>
        <p:grpSpPr>
          <a:xfrm>
            <a:off x="1058053" y="4025277"/>
            <a:ext cx="10186210" cy="935551"/>
            <a:chOff x="1058053" y="4025277"/>
            <a:chExt cx="10186210" cy="935551"/>
          </a:xfrm>
        </p:grpSpPr>
        <p:pic>
          <p:nvPicPr>
            <p:cNvPr id="8" name="Picture 7" descr="A screenshot of a phone&#10;&#10;AI-generated content may be incorrect.">
              <a:extLst>
                <a:ext uri="{FF2B5EF4-FFF2-40B4-BE49-F238E27FC236}">
                  <a16:creationId xmlns:a16="http://schemas.microsoft.com/office/drawing/2014/main" id="{80D259AC-42A4-E809-8CA9-1DA89FDA59C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56278" t="50520" r="9891" b="24196"/>
            <a:stretch>
              <a:fillRect/>
            </a:stretch>
          </p:blipFill>
          <p:spPr>
            <a:xfrm>
              <a:off x="1058053" y="4025277"/>
              <a:ext cx="885047" cy="935551"/>
            </a:xfrm>
            <a:prstGeom prst="rect">
              <a:avLst/>
            </a:prstGeom>
          </p:spPr>
        </p:pic>
        <p:sp>
          <p:nvSpPr>
            <p:cNvPr id="11" name="TextBox 10">
              <a:extLst>
                <a:ext uri="{FF2B5EF4-FFF2-40B4-BE49-F238E27FC236}">
                  <a16:creationId xmlns:a16="http://schemas.microsoft.com/office/drawing/2014/main" id="{A3CF81EA-4920-81FF-1E62-31762E97A614}"/>
                </a:ext>
              </a:extLst>
            </p:cNvPr>
            <p:cNvSpPr txBox="1">
              <a:spLocks noGrp="1" noRot="1" noMove="1" noResize="1" noEditPoints="1" noAdjustHandles="1" noChangeArrowheads="1" noChangeShapeType="1"/>
            </p:cNvSpPr>
            <p:nvPr/>
          </p:nvSpPr>
          <p:spPr>
            <a:xfrm>
              <a:off x="2031051" y="4209475"/>
              <a:ext cx="9213212" cy="646331"/>
            </a:xfrm>
            <a:prstGeom prst="rect">
              <a:avLst/>
            </a:prstGeom>
            <a:noFill/>
          </p:spPr>
          <p:txBody>
            <a:bodyPr wrap="square" rtlCol="0">
              <a:spAutoFit/>
            </a:bodyPr>
            <a:lstStyle/>
            <a:p>
              <a:r>
                <a:rPr lang="en-US" dirty="0">
                  <a:solidFill>
                    <a:srgbClr val="173274"/>
                  </a:solidFill>
                  <a:latin typeface="Gilroy Medium" panose="00000600000000000000" pitchFamily="50" charset="0"/>
                </a:rPr>
                <a:t>Provide wigs or scarves to help women feel like themselves after chemotherapy-related hair loss.</a:t>
              </a:r>
              <a:endParaRPr lang="en-AU" dirty="0">
                <a:solidFill>
                  <a:srgbClr val="173274"/>
                </a:solidFill>
                <a:latin typeface="Gilroy Medium" panose="00000600000000000000" pitchFamily="50" charset="0"/>
              </a:endParaRPr>
            </a:p>
          </p:txBody>
        </p:sp>
      </p:grpSp>
      <p:grpSp>
        <p:nvGrpSpPr>
          <p:cNvPr id="26" name="Group 25">
            <a:extLst>
              <a:ext uri="{FF2B5EF4-FFF2-40B4-BE49-F238E27FC236}">
                <a16:creationId xmlns:a16="http://schemas.microsoft.com/office/drawing/2014/main" id="{80FA10BF-77E5-6588-1CF9-C6CB618EE504}"/>
              </a:ext>
            </a:extLst>
          </p:cNvPr>
          <p:cNvGrpSpPr>
            <a:grpSpLocks noGrp="1" noUngrp="1" noRot="1" noMove="1" noResize="1"/>
          </p:cNvGrpSpPr>
          <p:nvPr/>
        </p:nvGrpSpPr>
        <p:grpSpPr>
          <a:xfrm>
            <a:off x="1079281" y="3109119"/>
            <a:ext cx="10683730" cy="835238"/>
            <a:chOff x="1079281" y="3109119"/>
            <a:chExt cx="10683730" cy="835238"/>
          </a:xfrm>
        </p:grpSpPr>
        <p:pic>
          <p:nvPicPr>
            <p:cNvPr id="9" name="Picture 8" descr="A screenshot of a phone&#10;&#10;AI-generated content may be incorrect.">
              <a:extLst>
                <a:ext uri="{FF2B5EF4-FFF2-40B4-BE49-F238E27FC236}">
                  <a16:creationId xmlns:a16="http://schemas.microsoft.com/office/drawing/2014/main" id="{0001BCD0-AD5E-2707-1F74-1072E86AD39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57121" t="13833" r="9128" b="64248"/>
            <a:stretch>
              <a:fillRect/>
            </a:stretch>
          </p:blipFill>
          <p:spPr>
            <a:xfrm>
              <a:off x="1079281" y="3109119"/>
              <a:ext cx="909264" cy="835238"/>
            </a:xfrm>
            <a:prstGeom prst="rect">
              <a:avLst/>
            </a:prstGeom>
          </p:spPr>
        </p:pic>
        <p:sp>
          <p:nvSpPr>
            <p:cNvPr id="15" name="TextBox 14">
              <a:extLst>
                <a:ext uri="{FF2B5EF4-FFF2-40B4-BE49-F238E27FC236}">
                  <a16:creationId xmlns:a16="http://schemas.microsoft.com/office/drawing/2014/main" id="{533FEC72-8785-9DAD-E88E-95A507B451CA}"/>
                </a:ext>
              </a:extLst>
            </p:cNvPr>
            <p:cNvSpPr txBox="1">
              <a:spLocks noGrp="1" noRot="1" noMove="1" noResize="1" noEditPoints="1" noAdjustHandles="1" noChangeArrowheads="1" noChangeShapeType="1"/>
            </p:cNvSpPr>
            <p:nvPr/>
          </p:nvSpPr>
          <p:spPr>
            <a:xfrm>
              <a:off x="2031051" y="3355658"/>
              <a:ext cx="9731960" cy="369332"/>
            </a:xfrm>
            <a:prstGeom prst="rect">
              <a:avLst/>
            </a:prstGeom>
            <a:noFill/>
          </p:spPr>
          <p:txBody>
            <a:bodyPr wrap="square" rtlCol="0">
              <a:spAutoFit/>
            </a:bodyPr>
            <a:lstStyle/>
            <a:p>
              <a:r>
                <a:rPr lang="en-US" dirty="0">
                  <a:solidFill>
                    <a:srgbClr val="173274"/>
                  </a:solidFill>
                  <a:latin typeface="Gilroy Medium" panose="00000600000000000000" pitchFamily="50" charset="0"/>
                </a:rPr>
                <a:t>Mastectomy bras to support confidence and healing after breast removal surgery.</a:t>
              </a:r>
              <a:endParaRPr lang="en-AU" dirty="0">
                <a:solidFill>
                  <a:srgbClr val="173274"/>
                </a:solidFill>
                <a:latin typeface="Gilroy Medium" panose="00000600000000000000" pitchFamily="50" charset="0"/>
              </a:endParaRPr>
            </a:p>
          </p:txBody>
        </p:sp>
      </p:grpSp>
      <p:grpSp>
        <p:nvGrpSpPr>
          <p:cNvPr id="27" name="Group 26">
            <a:extLst>
              <a:ext uri="{FF2B5EF4-FFF2-40B4-BE49-F238E27FC236}">
                <a16:creationId xmlns:a16="http://schemas.microsoft.com/office/drawing/2014/main" id="{4F48AF1D-349C-D178-1A7A-4FD3D8685D32}"/>
              </a:ext>
            </a:extLst>
          </p:cNvPr>
          <p:cNvGrpSpPr>
            <a:grpSpLocks noGrp="1" noUngrp="1" noRot="1" noMove="1" noResize="1"/>
          </p:cNvGrpSpPr>
          <p:nvPr/>
        </p:nvGrpSpPr>
        <p:grpSpPr>
          <a:xfrm>
            <a:off x="1163638" y="5159607"/>
            <a:ext cx="10080625" cy="884916"/>
            <a:chOff x="1163638" y="5159607"/>
            <a:chExt cx="10080625" cy="884916"/>
          </a:xfrm>
        </p:grpSpPr>
        <p:pic>
          <p:nvPicPr>
            <p:cNvPr id="19" name="Picture 18" descr="A screenshot of a phone&#10;&#10;AI-generated content may be incorrect.">
              <a:extLst>
                <a:ext uri="{FF2B5EF4-FFF2-40B4-BE49-F238E27FC236}">
                  <a16:creationId xmlns:a16="http://schemas.microsoft.com/office/drawing/2014/main" id="{C6072CCA-3DFD-E25B-0C0E-C1E09E94D85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2397" t="12386" r="62097" b="63199"/>
            <a:stretch>
              <a:fillRect/>
            </a:stretch>
          </p:blipFill>
          <p:spPr>
            <a:xfrm>
              <a:off x="1163638" y="5159607"/>
              <a:ext cx="653611" cy="884916"/>
            </a:xfrm>
            <a:prstGeom prst="rect">
              <a:avLst/>
            </a:prstGeom>
          </p:spPr>
        </p:pic>
        <p:sp>
          <p:nvSpPr>
            <p:cNvPr id="17" name="TextBox 16">
              <a:extLst>
                <a:ext uri="{FF2B5EF4-FFF2-40B4-BE49-F238E27FC236}">
                  <a16:creationId xmlns:a16="http://schemas.microsoft.com/office/drawing/2014/main" id="{9FA73B1B-89F0-7FB3-587E-2F0493DB764E}"/>
                </a:ext>
              </a:extLst>
            </p:cNvPr>
            <p:cNvSpPr txBox="1">
              <a:spLocks noGrp="1" noRot="1" noMove="1" noResize="1" noEditPoints="1" noAdjustHandles="1" noChangeArrowheads="1" noChangeShapeType="1"/>
            </p:cNvSpPr>
            <p:nvPr/>
          </p:nvSpPr>
          <p:spPr>
            <a:xfrm>
              <a:off x="2031051" y="5315457"/>
              <a:ext cx="9213212" cy="646331"/>
            </a:xfrm>
            <a:prstGeom prst="rect">
              <a:avLst/>
            </a:prstGeom>
            <a:noFill/>
          </p:spPr>
          <p:txBody>
            <a:bodyPr wrap="square" rtlCol="0">
              <a:spAutoFit/>
            </a:bodyPr>
            <a:lstStyle/>
            <a:p>
              <a:r>
                <a:rPr lang="en-US" dirty="0">
                  <a:solidFill>
                    <a:srgbClr val="173274"/>
                  </a:solidFill>
                  <a:latin typeface="Gilroy Medium" panose="00000600000000000000" pitchFamily="50" charset="0"/>
                </a:rPr>
                <a:t>Deliver health technology for rapid, life-saving testing and drive critical research and treatment advances for women with breast cancer.</a:t>
              </a:r>
              <a:endParaRPr lang="en-AU" dirty="0">
                <a:solidFill>
                  <a:srgbClr val="173274"/>
                </a:solidFill>
                <a:latin typeface="Gilroy Medium" panose="00000600000000000000" pitchFamily="50" charset="0"/>
              </a:endParaRPr>
            </a:p>
          </p:txBody>
        </p:sp>
      </p:grpSp>
      <p:grpSp>
        <p:nvGrpSpPr>
          <p:cNvPr id="25" name="Group 24">
            <a:extLst>
              <a:ext uri="{FF2B5EF4-FFF2-40B4-BE49-F238E27FC236}">
                <a16:creationId xmlns:a16="http://schemas.microsoft.com/office/drawing/2014/main" id="{23BE92D0-F246-029F-4E51-979CAA2F6E54}"/>
              </a:ext>
            </a:extLst>
          </p:cNvPr>
          <p:cNvGrpSpPr>
            <a:grpSpLocks noGrp="1" noUngrp="1" noRot="1" noMove="1" noResize="1"/>
          </p:cNvGrpSpPr>
          <p:nvPr/>
        </p:nvGrpSpPr>
        <p:grpSpPr>
          <a:xfrm>
            <a:off x="1121786" y="2174693"/>
            <a:ext cx="10641225" cy="813917"/>
            <a:chOff x="1121786" y="2174693"/>
            <a:chExt cx="10641225" cy="813917"/>
          </a:xfrm>
        </p:grpSpPr>
        <p:pic>
          <p:nvPicPr>
            <p:cNvPr id="10" name="Picture 9" descr="A screenshot of a phone&#10;&#10;AI-generated content may be incorrect.">
              <a:extLst>
                <a:ext uri="{FF2B5EF4-FFF2-40B4-BE49-F238E27FC236}">
                  <a16:creationId xmlns:a16="http://schemas.microsoft.com/office/drawing/2014/main" id="{90034AEB-090B-19FC-737B-ADFD949A27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914" t="52928" r="58129" b="26215"/>
            <a:stretch>
              <a:fillRect/>
            </a:stretch>
          </p:blipFill>
          <p:spPr>
            <a:xfrm>
              <a:off x="1121786" y="2174693"/>
              <a:ext cx="909265" cy="813917"/>
            </a:xfrm>
            <a:prstGeom prst="rect">
              <a:avLst/>
            </a:prstGeom>
          </p:spPr>
        </p:pic>
        <p:sp>
          <p:nvSpPr>
            <p:cNvPr id="20" name="TextBox 19">
              <a:extLst>
                <a:ext uri="{FF2B5EF4-FFF2-40B4-BE49-F238E27FC236}">
                  <a16:creationId xmlns:a16="http://schemas.microsoft.com/office/drawing/2014/main" id="{C9A1F1AC-AC0B-8DF1-9B15-C9474B7C11D8}"/>
                </a:ext>
              </a:extLst>
            </p:cNvPr>
            <p:cNvSpPr txBox="1">
              <a:spLocks noGrp="1" noRot="1" noMove="1" noResize="1" noEditPoints="1" noAdjustHandles="1" noChangeArrowheads="1" noChangeShapeType="1"/>
            </p:cNvSpPr>
            <p:nvPr/>
          </p:nvSpPr>
          <p:spPr>
            <a:xfrm>
              <a:off x="2031051" y="2518151"/>
              <a:ext cx="9731960" cy="369332"/>
            </a:xfrm>
            <a:prstGeom prst="rect">
              <a:avLst/>
            </a:prstGeom>
            <a:noFill/>
          </p:spPr>
          <p:txBody>
            <a:bodyPr wrap="square" rtlCol="0">
              <a:spAutoFit/>
            </a:bodyPr>
            <a:lstStyle/>
            <a:p>
              <a:r>
                <a:rPr lang="en-US" dirty="0">
                  <a:solidFill>
                    <a:srgbClr val="173274"/>
                  </a:solidFill>
                  <a:latin typeface="Gilroy Medium" panose="00000600000000000000" pitchFamily="50" charset="0"/>
                </a:rPr>
                <a:t>Free, </a:t>
              </a:r>
              <a:r>
                <a:rPr lang="en-US" dirty="0" err="1">
                  <a:solidFill>
                    <a:srgbClr val="173274"/>
                  </a:solidFill>
                  <a:latin typeface="Gilroy Medium" panose="00000600000000000000" pitchFamily="50" charset="0"/>
                </a:rPr>
                <a:t>personalised</a:t>
              </a:r>
              <a:r>
                <a:rPr lang="en-US" dirty="0">
                  <a:solidFill>
                    <a:srgbClr val="173274"/>
                  </a:solidFill>
                  <a:latin typeface="Gilroy Medium" panose="00000600000000000000" pitchFamily="50" charset="0"/>
                </a:rPr>
                <a:t> and practical breast cancer support services.</a:t>
              </a:r>
            </a:p>
          </p:txBody>
        </p:sp>
      </p:grpSp>
      <p:pic>
        <p:nvPicPr>
          <p:cNvPr id="23" name="Picture 22" descr="A screen shot of a computer&#10;&#10;AI-generated content may be incorrect.">
            <a:extLst>
              <a:ext uri="{FF2B5EF4-FFF2-40B4-BE49-F238E27FC236}">
                <a16:creationId xmlns:a16="http://schemas.microsoft.com/office/drawing/2014/main" id="{63990CFE-E3E4-366E-2DCE-E7BAA266AC3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sp>
        <p:nvSpPr>
          <p:cNvPr id="24" name="Content Placeholder 2">
            <a:extLst>
              <a:ext uri="{FF2B5EF4-FFF2-40B4-BE49-F238E27FC236}">
                <a16:creationId xmlns:a16="http://schemas.microsoft.com/office/drawing/2014/main" id="{2C5BE4CC-7696-3850-23D4-1E816EE497A2}"/>
              </a:ext>
            </a:extLst>
          </p:cNvPr>
          <p:cNvSpPr txBox="1">
            <a:spLocks noGrp="1" noRot="1" noMove="1" noResize="1" noEditPoints="1" noAdjustHandles="1" noChangeArrowheads="1" noChangeShapeType="1"/>
          </p:cNvSpPr>
          <p:nvPr/>
        </p:nvSpPr>
        <p:spPr>
          <a:xfrm>
            <a:off x="838200" y="6301431"/>
            <a:ext cx="10515600" cy="623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173274"/>
                </a:solidFill>
                <a:latin typeface="Gilroy Bold" panose="00000800000000000000" pitchFamily="50" charset="0"/>
              </a:rPr>
              <a:t>Join us in the fight against breast cancer today!</a:t>
            </a:r>
          </a:p>
        </p:txBody>
      </p:sp>
    </p:spTree>
    <p:extLst>
      <p:ext uri="{BB962C8B-B14F-4D97-AF65-F5344CB8AC3E}">
        <p14:creationId xmlns:p14="http://schemas.microsoft.com/office/powerpoint/2010/main" val="374740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0FADA-8168-9537-3FB1-4090948565EB}"/>
            </a:ext>
          </a:extLst>
        </p:cNvPr>
        <p:cNvGrpSpPr/>
        <p:nvPr/>
      </p:nvGrpSpPr>
      <p:grpSpPr>
        <a:xfrm>
          <a:off x="0" y="0"/>
          <a:ext cx="0" cy="0"/>
          <a:chOff x="0" y="0"/>
          <a:chExt cx="0" cy="0"/>
        </a:xfrm>
      </p:grpSpPr>
      <p:pic>
        <p:nvPicPr>
          <p:cNvPr id="8" name="Picture 7" descr="A group of women wearing matching pink shirts and matching hats&#10;&#10;AI-generated content may be incorrect.">
            <a:extLst>
              <a:ext uri="{FF2B5EF4-FFF2-40B4-BE49-F238E27FC236}">
                <a16:creationId xmlns:a16="http://schemas.microsoft.com/office/drawing/2014/main" id="{23EA4595-8D99-49C8-C46C-8D12F369CC3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4406" t="7794" r="9412" b="-2100"/>
          <a:stretch>
            <a:fillRect/>
          </a:stretch>
        </p:blipFill>
        <p:spPr>
          <a:xfrm>
            <a:off x="1" y="1548605"/>
            <a:ext cx="3761446" cy="2743995"/>
          </a:xfrm>
          <a:prstGeom prst="rect">
            <a:avLst/>
          </a:prstGeom>
          <a:ln w="28575">
            <a:solidFill>
              <a:srgbClr val="E2008E"/>
            </a:solidFill>
          </a:ln>
        </p:spPr>
      </p:pic>
      <p:pic>
        <p:nvPicPr>
          <p:cNvPr id="11" name="Picture 10" descr="A group of women in pink shirts&#10;&#10;AI-generated content may be incorrect.">
            <a:extLst>
              <a:ext uri="{FF2B5EF4-FFF2-40B4-BE49-F238E27FC236}">
                <a16:creationId xmlns:a16="http://schemas.microsoft.com/office/drawing/2014/main" id="{83CF5BE3-B18E-23CA-15A4-E9F69D81AC0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7843" t="14629" r="31296" b="20415"/>
          <a:stretch>
            <a:fillRect/>
          </a:stretch>
        </p:blipFill>
        <p:spPr>
          <a:xfrm>
            <a:off x="2161541" y="4054347"/>
            <a:ext cx="3934459" cy="2811087"/>
          </a:xfrm>
          <a:prstGeom prst="rect">
            <a:avLst/>
          </a:prstGeom>
          <a:ln w="28575">
            <a:solidFill>
              <a:srgbClr val="E2008E"/>
            </a:solidFill>
          </a:ln>
        </p:spPr>
      </p:pic>
      <p:pic>
        <p:nvPicPr>
          <p:cNvPr id="15" name="Picture 14" descr="A group of women in pink tutu and hats posing for a photo&#10;&#10;AI-generated content may be incorrect.">
            <a:extLst>
              <a:ext uri="{FF2B5EF4-FFF2-40B4-BE49-F238E27FC236}">
                <a16:creationId xmlns:a16="http://schemas.microsoft.com/office/drawing/2014/main" id="{24AADDF9-B4B3-1EDA-BA9F-F1B5E639E53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l="-624" t="8736" r="624" b="6831"/>
          <a:stretch>
            <a:fillRect/>
          </a:stretch>
        </p:blipFill>
        <p:spPr>
          <a:xfrm>
            <a:off x="3761447" y="1395388"/>
            <a:ext cx="2328842" cy="2621787"/>
          </a:xfrm>
          <a:prstGeom prst="rect">
            <a:avLst/>
          </a:prstGeom>
          <a:ln w="28575">
            <a:solidFill>
              <a:srgbClr val="E2008E"/>
            </a:solidFill>
          </a:ln>
        </p:spPr>
      </p:pic>
      <p:grpSp>
        <p:nvGrpSpPr>
          <p:cNvPr id="4" name="Group 3">
            <a:extLst>
              <a:ext uri="{FF2B5EF4-FFF2-40B4-BE49-F238E27FC236}">
                <a16:creationId xmlns:a16="http://schemas.microsoft.com/office/drawing/2014/main" id="{5B13325D-E474-E580-082F-5B4718546FD4}"/>
              </a:ext>
            </a:extLst>
          </p:cNvPr>
          <p:cNvGrpSpPr>
            <a:grpSpLocks noGrp="1" noUngrp="1" noRot="1" noMove="1" noResize="1"/>
          </p:cNvGrpSpPr>
          <p:nvPr/>
        </p:nvGrpSpPr>
        <p:grpSpPr>
          <a:xfrm>
            <a:off x="0" y="0"/>
            <a:ext cx="12192000" cy="1758156"/>
            <a:chOff x="0" y="0"/>
            <a:chExt cx="12192000" cy="1758156"/>
          </a:xfrm>
        </p:grpSpPr>
        <p:pic>
          <p:nvPicPr>
            <p:cNvPr id="5" name="Picture 4">
              <a:extLst>
                <a:ext uri="{FF2B5EF4-FFF2-40B4-BE49-F238E27FC236}">
                  <a16:creationId xmlns:a16="http://schemas.microsoft.com/office/drawing/2014/main" id="{ACE488FC-99E3-8DB4-BA94-3AFB0E7D6A40}"/>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6" name="Rectangle 5">
              <a:extLst>
                <a:ext uri="{FF2B5EF4-FFF2-40B4-BE49-F238E27FC236}">
                  <a16:creationId xmlns:a16="http://schemas.microsoft.com/office/drawing/2014/main" id="{EF25E83B-72E7-1CBB-9380-F76C8FF0593C}"/>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itle 1">
            <a:extLst>
              <a:ext uri="{FF2B5EF4-FFF2-40B4-BE49-F238E27FC236}">
                <a16:creationId xmlns:a16="http://schemas.microsoft.com/office/drawing/2014/main" id="{D628A0DF-DCC3-1757-7660-88A5004C5B1F}"/>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latin typeface="Gilroy Bold" panose="00000800000000000000" pitchFamily="50" charset="0"/>
              </a:rPr>
              <a:t>How to get involved</a:t>
            </a:r>
          </a:p>
        </p:txBody>
      </p:sp>
      <p:sp>
        <p:nvSpPr>
          <p:cNvPr id="3" name="Content Placeholder 2">
            <a:extLst>
              <a:ext uri="{FF2B5EF4-FFF2-40B4-BE49-F238E27FC236}">
                <a16:creationId xmlns:a16="http://schemas.microsoft.com/office/drawing/2014/main" id="{DFA33BDA-5278-32A8-AE32-18B45222A6AC}"/>
              </a:ext>
            </a:extLst>
          </p:cNvPr>
          <p:cNvSpPr>
            <a:spLocks noGrp="1"/>
          </p:cNvSpPr>
          <p:nvPr>
            <p:ph idx="1"/>
          </p:nvPr>
        </p:nvSpPr>
        <p:spPr>
          <a:xfrm>
            <a:off x="6181436" y="2055813"/>
            <a:ext cx="5715000" cy="4351338"/>
          </a:xfrm>
        </p:spPr>
        <p:txBody>
          <a:bodyPr>
            <a:normAutofit lnSpcReduction="10000"/>
          </a:bodyPr>
          <a:lstStyle/>
          <a:p>
            <a:r>
              <a:rPr lang="en-AU" sz="2400" dirty="0">
                <a:solidFill>
                  <a:srgbClr val="173274"/>
                </a:solidFill>
                <a:latin typeface="Gilroy Bold" panose="00000800000000000000" pitchFamily="50" charset="0"/>
              </a:rPr>
              <a:t>Join or donate to our team: </a:t>
            </a:r>
            <a:br>
              <a:rPr lang="en-AU" sz="24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rPr>
              <a:t>[INSERT TEAM NAME]</a:t>
            </a:r>
            <a:br>
              <a:rPr lang="en-AU" sz="20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hlinkClick r:id="rId7"/>
              </a:rPr>
              <a:t>https://fundraise.mater.org.au/event/funrun-2026/search</a:t>
            </a:r>
            <a:endParaRPr lang="en-AU" sz="2000" dirty="0">
              <a:solidFill>
                <a:srgbClr val="173274"/>
              </a:solidFill>
              <a:latin typeface="Gilroy Medium" panose="00000600000000000000" pitchFamily="50" charset="0"/>
            </a:endParaRPr>
          </a:p>
          <a:p>
            <a:pPr marL="0" indent="0">
              <a:buNone/>
            </a:pPr>
            <a:endParaRPr lang="en-AU" sz="2000" dirty="0">
              <a:solidFill>
                <a:srgbClr val="173274"/>
              </a:solidFill>
              <a:latin typeface="Gilroy Medium" panose="00000600000000000000" pitchFamily="50" charset="0"/>
            </a:endParaRPr>
          </a:p>
          <a:p>
            <a:r>
              <a:rPr lang="en-AU" sz="2400" dirty="0">
                <a:solidFill>
                  <a:srgbClr val="173274"/>
                </a:solidFill>
                <a:latin typeface="Gilroy Bold" panose="00000800000000000000" pitchFamily="50" charset="0"/>
              </a:rPr>
              <a:t>Support a fundraising activity:</a:t>
            </a:r>
          </a:p>
          <a:p>
            <a:pPr lvl="1"/>
            <a:r>
              <a:rPr lang="en-AU" sz="2000" dirty="0">
                <a:solidFill>
                  <a:srgbClr val="173274"/>
                </a:solidFill>
                <a:latin typeface="Gilroy Medium" panose="00000600000000000000" pitchFamily="50" charset="0"/>
              </a:rPr>
              <a:t>[INSERT LIST OF FUNDRAISING ACTIVITIES] </a:t>
            </a:r>
          </a:p>
          <a:p>
            <a:pPr marL="457200" lvl="1" indent="0">
              <a:buNone/>
            </a:pPr>
            <a:endParaRPr lang="en-AU" sz="1600" dirty="0">
              <a:solidFill>
                <a:srgbClr val="173274"/>
              </a:solidFill>
              <a:latin typeface="Gilroy Medium" panose="00000600000000000000" pitchFamily="50" charset="0"/>
            </a:endParaRPr>
          </a:p>
          <a:p>
            <a:r>
              <a:rPr lang="en-AU" sz="2400" dirty="0">
                <a:solidFill>
                  <a:srgbClr val="173274"/>
                </a:solidFill>
                <a:latin typeface="Gilroy Bold" panose="00000800000000000000" pitchFamily="50" charset="0"/>
              </a:rPr>
              <a:t>Volunteer opportunities: </a:t>
            </a:r>
            <a:br>
              <a:rPr lang="en-AU" sz="24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rPr>
              <a:t>For more information, contact [INSERT NAME] or visit: fundraise.mater.org.au/event/funrun-2026/volunteer</a:t>
            </a:r>
            <a:endParaRPr lang="en-AU" sz="1800" dirty="0">
              <a:solidFill>
                <a:srgbClr val="173274"/>
              </a:solidFill>
              <a:latin typeface="Gilroy Medium" panose="00000600000000000000" pitchFamily="50" charset="0"/>
            </a:endParaRPr>
          </a:p>
        </p:txBody>
      </p:sp>
      <p:pic>
        <p:nvPicPr>
          <p:cNvPr id="13" name="Picture 12" descr="Two women in pink outfits posing for a photo&#10;&#10;AI-generated content may be incorrect.">
            <a:extLst>
              <a:ext uri="{FF2B5EF4-FFF2-40B4-BE49-F238E27FC236}">
                <a16:creationId xmlns:a16="http://schemas.microsoft.com/office/drawing/2014/main" id="{95B255D5-A7D2-E789-DE1C-73673A5AB076}"/>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b="13228"/>
          <a:stretch>
            <a:fillRect/>
          </a:stretch>
        </p:blipFill>
        <p:spPr>
          <a:xfrm>
            <a:off x="0" y="4054345"/>
            <a:ext cx="2162962" cy="2811089"/>
          </a:xfrm>
          <a:prstGeom prst="rect">
            <a:avLst/>
          </a:prstGeom>
          <a:ln w="28575">
            <a:solidFill>
              <a:srgbClr val="E2008E"/>
            </a:solidFill>
          </a:ln>
        </p:spPr>
      </p:pic>
      <p:pic>
        <p:nvPicPr>
          <p:cNvPr id="9" name="Picture 8" descr="A screen shot of a computer&#10;&#10;AI-generated content may be incorrect.">
            <a:extLst>
              <a:ext uri="{FF2B5EF4-FFF2-40B4-BE49-F238E27FC236}">
                <a16:creationId xmlns:a16="http://schemas.microsoft.com/office/drawing/2014/main" id="{0CC33850-A3BD-39E7-472C-FE01E7EC9E22}"/>
              </a:ext>
            </a:extLst>
          </p:cNvPr>
          <p:cNvPicPr>
            <a:picLocks noGrp="1" noRot="1" noChangeAspect="1" noMove="1" noResize="1" noEditPoints="1" noAdjustHandles="1" noChangeArrowheads="1" noChangeShapeType="1" noCrop="1"/>
          </p:cNvPicPr>
          <p:nvPr/>
        </p:nvPicPr>
        <p:blipFill>
          <a:blip r:embed="rId9">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spTree>
    <p:extLst>
      <p:ext uri="{BB962C8B-B14F-4D97-AF65-F5344CB8AC3E}">
        <p14:creationId xmlns:p14="http://schemas.microsoft.com/office/powerpoint/2010/main" val="247268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78727F-0BC8-8039-198E-21C62D379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5C4AD-5F5F-4A58-C63B-8D2E46B31C34}"/>
              </a:ext>
            </a:extLst>
          </p:cNvPr>
          <p:cNvSpPr>
            <a:spLocks noGrp="1" noRot="1" noMove="1" noResize="1" noEditPoints="1" noAdjustHandles="1" noChangeArrowheads="1" noChangeShapeType="1"/>
          </p:cNvSpPr>
          <p:nvPr>
            <p:ph type="ctrTitle"/>
          </p:nvPr>
        </p:nvSpPr>
        <p:spPr>
          <a:xfrm>
            <a:off x="1524000" y="5307012"/>
            <a:ext cx="9144000" cy="1663700"/>
          </a:xfrm>
        </p:spPr>
        <p:txBody>
          <a:bodyPr anchor="t">
            <a:normAutofit/>
          </a:bodyPr>
          <a:lstStyle/>
          <a:p>
            <a:r>
              <a:rPr lang="en-AU" sz="7000" dirty="0">
                <a:solidFill>
                  <a:srgbClr val="173274"/>
                </a:solidFill>
                <a:latin typeface="Gilroy Bold" panose="00000800000000000000" pitchFamily="50" charset="0"/>
              </a:rPr>
              <a:t>Thank You</a:t>
            </a:r>
          </a:p>
        </p:txBody>
      </p:sp>
      <p:grpSp>
        <p:nvGrpSpPr>
          <p:cNvPr id="4" name="Group 3">
            <a:extLst>
              <a:ext uri="{FF2B5EF4-FFF2-40B4-BE49-F238E27FC236}">
                <a16:creationId xmlns:a16="http://schemas.microsoft.com/office/drawing/2014/main" id="{24994397-E564-2208-2BE0-10B691F562D3}"/>
              </a:ext>
            </a:extLst>
          </p:cNvPr>
          <p:cNvGrpSpPr>
            <a:grpSpLocks noGrp="1" noUngrp="1" noRot="1" noMove="1" noResize="1"/>
          </p:cNvGrpSpPr>
          <p:nvPr/>
        </p:nvGrpSpPr>
        <p:grpSpPr>
          <a:xfrm>
            <a:off x="0" y="-267123"/>
            <a:ext cx="12192000" cy="5307012"/>
            <a:chOff x="0" y="1"/>
            <a:chExt cx="12192000" cy="5307012"/>
          </a:xfrm>
        </p:grpSpPr>
        <p:pic>
          <p:nvPicPr>
            <p:cNvPr id="7" name="Picture 6">
              <a:extLst>
                <a:ext uri="{FF2B5EF4-FFF2-40B4-BE49-F238E27FC236}">
                  <a16:creationId xmlns:a16="http://schemas.microsoft.com/office/drawing/2014/main" id="{95813317-AB40-0CBE-6AC9-17E641834CD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flipV="1">
              <a:off x="0" y="4818063"/>
              <a:ext cx="12192000" cy="488950"/>
            </a:xfrm>
            <a:prstGeom prst="rect">
              <a:avLst/>
            </a:prstGeom>
          </p:spPr>
        </p:pic>
        <p:sp>
          <p:nvSpPr>
            <p:cNvPr id="8" name="Rectangle 7">
              <a:extLst>
                <a:ext uri="{FF2B5EF4-FFF2-40B4-BE49-F238E27FC236}">
                  <a16:creationId xmlns:a16="http://schemas.microsoft.com/office/drawing/2014/main" id="{25434267-2A5F-B7D3-10D3-33FF89CF539D}"/>
                </a:ext>
              </a:extLst>
            </p:cNvPr>
            <p:cNvSpPr>
              <a:spLocks noGrp="1" noRot="1" noMove="1" noResize="1" noEditPoints="1" noAdjustHandles="1" noChangeArrowheads="1" noChangeShapeType="1"/>
            </p:cNvSpPr>
            <p:nvPr/>
          </p:nvSpPr>
          <p:spPr>
            <a:xfrm>
              <a:off x="0" y="1"/>
              <a:ext cx="12192000" cy="5007928"/>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 name="Title 1">
            <a:extLst>
              <a:ext uri="{FF2B5EF4-FFF2-40B4-BE49-F238E27FC236}">
                <a16:creationId xmlns:a16="http://schemas.microsoft.com/office/drawing/2014/main" id="{9ED9F2C8-A5A3-8B52-9BCC-1E5057CD18D1}"/>
              </a:ext>
            </a:extLst>
          </p:cNvPr>
          <p:cNvSpPr txBox="1">
            <a:spLocks noGrp="1" noRot="1" noMove="1" noResize="1" noEditPoints="1" noAdjustHandles="1" noChangeArrowheads="1" noChangeShapeType="1"/>
          </p:cNvSpPr>
          <p:nvPr/>
        </p:nvSpPr>
        <p:spPr>
          <a:xfrm>
            <a:off x="1123950" y="1758351"/>
            <a:ext cx="9944100" cy="313980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7000" dirty="0">
                <a:solidFill>
                  <a:schemeClr val="bg1"/>
                </a:solidFill>
                <a:latin typeface="Gilroy Bold" panose="00000800000000000000" pitchFamily="50" charset="0"/>
              </a:rPr>
              <a:t>We look forward to seeing you in the </a:t>
            </a:r>
          </a:p>
          <a:p>
            <a:r>
              <a:rPr lang="en-AU" sz="7000" dirty="0">
                <a:solidFill>
                  <a:schemeClr val="bg1"/>
                </a:solidFill>
                <a:latin typeface="Gilroy Bold" panose="00000800000000000000" pitchFamily="50" charset="0"/>
              </a:rPr>
              <a:t>Sea of Pink!</a:t>
            </a:r>
          </a:p>
        </p:txBody>
      </p:sp>
      <p:pic>
        <p:nvPicPr>
          <p:cNvPr id="9" name="Picture 8" descr="A black background with white text&#10;&#10;AI-generated content may be incorrect.">
            <a:extLst>
              <a:ext uri="{FF2B5EF4-FFF2-40B4-BE49-F238E27FC236}">
                <a16:creationId xmlns:a16="http://schemas.microsoft.com/office/drawing/2014/main" id="{D846012F-B95A-0CFA-22FE-5C19CFFF9ED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4325846" y="719094"/>
            <a:ext cx="3540307" cy="831893"/>
          </a:xfrm>
          <a:prstGeom prst="rect">
            <a:avLst/>
          </a:prstGeom>
        </p:spPr>
      </p:pic>
    </p:spTree>
    <p:extLst>
      <p:ext uri="{BB962C8B-B14F-4D97-AF65-F5344CB8AC3E}">
        <p14:creationId xmlns:p14="http://schemas.microsoft.com/office/powerpoint/2010/main" val="927821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9DE9EF46AE4E4A93E23C358D939E11" ma:contentTypeVersion="24" ma:contentTypeDescription="Create a new document." ma:contentTypeScope="" ma:versionID="623cd0f18dd783855201831d93200ef2">
  <xsd:schema xmlns:xsd="http://www.w3.org/2001/XMLSchema" xmlns:xs="http://www.w3.org/2001/XMLSchema" xmlns:p="http://schemas.microsoft.com/office/2006/metadata/properties" xmlns:ns1="http://schemas.microsoft.com/sharepoint/v3" xmlns:ns2="9f3c9581-9d18-4dda-8699-3fc5e10fa653" xmlns:ns3="b5c26e44-0608-4913-91f7-2c43b3f771d8" targetNamespace="http://schemas.microsoft.com/office/2006/metadata/properties" ma:root="true" ma:fieldsID="4a26782c808ee062bd1eba0931446271" ns1:_="" ns2:_="" ns3:_="">
    <xsd:import namespace="http://schemas.microsoft.com/sharepoint/v3"/>
    <xsd:import namespace="9f3c9581-9d18-4dda-8699-3fc5e10fa653"/>
    <xsd:import namespace="b5c26e44-0608-4913-91f7-2c43b3f771d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LengthInSeconds" minOccurs="0"/>
                <xsd:element ref="ns3:MediaServiceDateTaken"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2:TaxCatchAll" minOccurs="0"/>
                <xsd:element ref="ns3:DateandTime" minOccurs="0"/>
                <xsd:element ref="ns3:MediaServiceObjectDetectorVersions" minOccurs="0"/>
                <xsd:element ref="ns3:MediaServiceSearchProperties" minOccurs="0"/>
                <xsd:element ref="ns3: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3c9581-9d18-4dda-8699-3fc5e10fa65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4da77d1-9742-4979-b5f6-87c45427b54e}" ma:internalName="TaxCatchAll" ma:showField="CatchAllData" ma:web="9f3c9581-9d18-4dda-8699-3fc5e10fa65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5c26e44-0608-4913-91f7-2c43b3f771d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31e5193-bf4f-4029-9cdd-e1687225dfcc" ma:termSetId="09814cd3-568e-fe90-9814-8d621ff8fb84" ma:anchorId="fba54fb3-c3e1-fe81-a776-ca4b69148c4d" ma:open="true" ma:isKeyword="false">
      <xsd:complexType>
        <xsd:sequence>
          <xsd:element ref="pc:Terms" minOccurs="0" maxOccurs="1"/>
        </xsd:sequence>
      </xsd:complexType>
    </xsd:element>
    <xsd:element name="DateandTime" ma:index="24" nillable="true" ma:displayName="Date and Time" ma:format="DateTime" ma:internalName="DateandTime">
      <xsd:simpleType>
        <xsd:restriction base="dms:DateTim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DateandTime xmlns="b5c26e44-0608-4913-91f7-2c43b3f771d8" xsi:nil="true"/>
    <lcf76f155ced4ddcb4097134ff3c332f xmlns="b5c26e44-0608-4913-91f7-2c43b3f771d8">
      <Terms xmlns="http://schemas.microsoft.com/office/infopath/2007/PartnerControls"/>
    </lcf76f155ced4ddcb4097134ff3c332f>
    <_ip_UnifiedCompliancePolicyProperties xmlns="http://schemas.microsoft.com/sharepoint/v3" xsi:nil="true"/>
    <TaxCatchAll xmlns="9f3c9581-9d18-4dda-8699-3fc5e10fa653" xsi:nil="true"/>
  </documentManagement>
</p:properties>
</file>

<file path=customXml/itemProps1.xml><?xml version="1.0" encoding="utf-8"?>
<ds:datastoreItem xmlns:ds="http://schemas.openxmlformats.org/officeDocument/2006/customXml" ds:itemID="{6BE1E257-536F-4D50-B2A8-71D707B14F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f3c9581-9d18-4dda-8699-3fc5e10fa653"/>
    <ds:schemaRef ds:uri="b5c26e44-0608-4913-91f7-2c43b3f77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43F0CB-83B7-4872-A098-3D95C8FBB2EA}">
  <ds:schemaRefs>
    <ds:schemaRef ds:uri="http://schemas.microsoft.com/sharepoint/v3/contenttype/forms"/>
  </ds:schemaRefs>
</ds:datastoreItem>
</file>

<file path=customXml/itemProps3.xml><?xml version="1.0" encoding="utf-8"?>
<ds:datastoreItem xmlns:ds="http://schemas.openxmlformats.org/officeDocument/2006/customXml" ds:itemID="{ED5D0F77-734E-4470-93CC-5D09AD897008}">
  <ds:schemaRefs>
    <ds:schemaRef ds:uri="http://schemas.microsoft.com/office/infopath/2007/PartnerControls"/>
    <ds:schemaRef ds:uri="http://schemas.microsoft.com/office/2006/documentManagement/types"/>
    <ds:schemaRef ds:uri="b5c26e44-0608-4913-91f7-2c43b3f771d8"/>
    <ds:schemaRef ds:uri="http://schemas.microsoft.com/office/2006/metadata/properties"/>
    <ds:schemaRef ds:uri="http://schemas.microsoft.com/sharepoint/v3"/>
    <ds:schemaRef ds:uri="http://purl.org/dc/elements/1.1/"/>
    <ds:schemaRef ds:uri="http://schemas.openxmlformats.org/package/2006/metadata/core-properties"/>
    <ds:schemaRef ds:uri="http://purl.org/dc/dcmitype/"/>
    <ds:schemaRef ds:uri="9f3c9581-9d18-4dda-8699-3fc5e10fa653"/>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1562</TotalTime>
  <Words>728</Words>
  <Application>Microsoft Office PowerPoint</Application>
  <PresentationFormat>Widescreen</PresentationFormat>
  <Paragraphs>55</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[SCHOOL NAME]</vt:lpstr>
      <vt:lpstr>International Women’s Day Fun Run </vt:lpstr>
      <vt:lpstr>Our impact</vt:lpstr>
      <vt:lpstr>Our impact</vt:lpstr>
      <vt:lpstr>How to get involved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Georgia Campbell</dc:creator>
  <cp:lastModifiedBy>Felicia Lee</cp:lastModifiedBy>
  <cp:revision>3</cp:revision>
  <dcterms:created xsi:type="dcterms:W3CDTF">2025-11-24T04:06:55Z</dcterms:created>
  <dcterms:modified xsi:type="dcterms:W3CDTF">2026-01-15T21:43:23Z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0x010100929DE9EF46AE4E4A93E23C358D939E11</vt:lpwstr>
  </property>
  <property fmtid="{D5CDD505-2E9C-101B-9397-08002B2CF9AE}" pid="3" name="MediaServiceImageTags">
    <vt:lpwstr/>
  </property>
</Properties>
</file>